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932" y="-4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5137" y="293877"/>
            <a:ext cx="3646804" cy="1245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330" y="2668905"/>
            <a:ext cx="8073339" cy="3760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9400" y="2819400"/>
            <a:ext cx="4953000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66800" y="990600"/>
            <a:ext cx="77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«Всё прекрасное в человеке - от лучей солнца и от молока Матери, - вот что насыщает нас любовью к жизни»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(М. Горький)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6019800"/>
            <a:ext cx="3141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Онлайн-презентация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774648" y="199428"/>
            <a:ext cx="7988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 ноября -День матери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object 4"/>
          <p:cNvSpPr txBox="1"/>
          <p:nvPr/>
        </p:nvSpPr>
        <p:spPr>
          <a:xfrm>
            <a:off x="2819400" y="1219200"/>
            <a:ext cx="5867400" cy="37959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750" dirty="0">
                <a:latin typeface="Palatino Linotype"/>
                <a:cs typeface="Palatino Linotype"/>
              </a:rPr>
              <a:t>Среди</a:t>
            </a:r>
            <a:r>
              <a:rPr sz="1750" spc="5" dirty="0">
                <a:latin typeface="Palatino Linotype"/>
                <a:cs typeface="Palatino Linotype"/>
              </a:rPr>
              <a:t> </a:t>
            </a:r>
            <a:r>
              <a:rPr sz="1750" spc="15" dirty="0">
                <a:latin typeface="Palatino Linotype"/>
                <a:cs typeface="Palatino Linotype"/>
              </a:rPr>
              <a:t>многочисленных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праздников, </a:t>
            </a:r>
            <a:r>
              <a:rPr sz="1750" spc="5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отмечаемых </a:t>
            </a:r>
            <a:r>
              <a:rPr sz="1750" spc="30" dirty="0">
                <a:latin typeface="Palatino Linotype"/>
                <a:cs typeface="Palatino Linotype"/>
              </a:rPr>
              <a:t>в </a:t>
            </a:r>
            <a:r>
              <a:rPr sz="1750" spc="-10" dirty="0">
                <a:latin typeface="Palatino Linotype"/>
                <a:cs typeface="Palatino Linotype"/>
              </a:rPr>
              <a:t>России, </a:t>
            </a:r>
            <a:r>
              <a:rPr sz="1750" spc="30" dirty="0">
                <a:latin typeface="Palatino Linotype"/>
                <a:cs typeface="Palatino Linotype"/>
              </a:rPr>
              <a:t>День </a:t>
            </a:r>
            <a:r>
              <a:rPr sz="1750" spc="-15" dirty="0">
                <a:latin typeface="Palatino Linotype"/>
                <a:cs typeface="Palatino Linotype"/>
              </a:rPr>
              <a:t>матери </a:t>
            </a:r>
            <a:r>
              <a:rPr sz="1750" spc="-10" dirty="0">
                <a:latin typeface="Palatino Linotype"/>
                <a:cs typeface="Palatino Linotype"/>
              </a:rPr>
              <a:t>занимает </a:t>
            </a:r>
            <a:r>
              <a:rPr sz="1750" spc="-5" dirty="0">
                <a:latin typeface="Palatino Linotype"/>
                <a:cs typeface="Palatino Linotype"/>
              </a:rPr>
              <a:t> </a:t>
            </a:r>
            <a:r>
              <a:rPr sz="1750" spc="-15" dirty="0">
                <a:latin typeface="Palatino Linotype"/>
                <a:cs typeface="Palatino Linotype"/>
              </a:rPr>
              <a:t>особое </a:t>
            </a:r>
            <a:r>
              <a:rPr sz="1750" spc="-20" dirty="0">
                <a:latin typeface="Palatino Linotype"/>
                <a:cs typeface="Palatino Linotype"/>
              </a:rPr>
              <a:t>место. </a:t>
            </a:r>
            <a:r>
              <a:rPr sz="1750" spc="-5" dirty="0">
                <a:latin typeface="Palatino Linotype"/>
                <a:cs typeface="Palatino Linotype"/>
              </a:rPr>
              <a:t>Это </a:t>
            </a:r>
            <a:r>
              <a:rPr sz="1750" dirty="0">
                <a:latin typeface="Palatino Linotype"/>
                <a:cs typeface="Palatino Linotype"/>
              </a:rPr>
              <a:t>праздник, </a:t>
            </a:r>
            <a:r>
              <a:rPr sz="1750" spc="30" dirty="0">
                <a:latin typeface="Palatino Linotype"/>
                <a:cs typeface="Palatino Linotype"/>
              </a:rPr>
              <a:t>к </a:t>
            </a:r>
            <a:r>
              <a:rPr sz="1750" spc="-10" dirty="0">
                <a:latin typeface="Palatino Linotype"/>
                <a:cs typeface="Palatino Linotype"/>
              </a:rPr>
              <a:t>которому </a:t>
            </a:r>
            <a:r>
              <a:rPr sz="1750" spc="15" dirty="0">
                <a:latin typeface="Palatino Linotype"/>
                <a:cs typeface="Palatino Linotype"/>
              </a:rPr>
              <a:t>никто </a:t>
            </a:r>
            <a:r>
              <a:rPr sz="1750" spc="-425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не </a:t>
            </a:r>
            <a:r>
              <a:rPr sz="1750" spc="-55" dirty="0">
                <a:latin typeface="Palatino Linotype"/>
                <a:cs typeface="Palatino Linotype"/>
              </a:rPr>
              <a:t>может </a:t>
            </a:r>
            <a:r>
              <a:rPr sz="1750" spc="-5" dirty="0">
                <a:latin typeface="Palatino Linotype"/>
                <a:cs typeface="Palatino Linotype"/>
              </a:rPr>
              <a:t>остаться </a:t>
            </a:r>
            <a:r>
              <a:rPr sz="1750" spc="10" dirty="0">
                <a:latin typeface="Palatino Linotype"/>
                <a:cs typeface="Palatino Linotype"/>
              </a:rPr>
              <a:t>равнодушным. </a:t>
            </a:r>
            <a:endParaRPr lang="ru-RU" sz="1750" spc="10" dirty="0" smtClean="0">
              <a:latin typeface="Palatino Linotype"/>
              <a:cs typeface="Palatino Linotype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750" dirty="0" smtClean="0">
                <a:latin typeface="Palatino Linotype"/>
                <a:cs typeface="Palatino Linotype"/>
              </a:rPr>
              <a:t>В </a:t>
            </a:r>
            <a:r>
              <a:rPr sz="1750" spc="-30" dirty="0">
                <a:latin typeface="Palatino Linotype"/>
                <a:cs typeface="Palatino Linotype"/>
              </a:rPr>
              <a:t>этот </a:t>
            </a:r>
            <a:r>
              <a:rPr sz="1750" spc="35" dirty="0">
                <a:latin typeface="Palatino Linotype"/>
                <a:cs typeface="Palatino Linotype"/>
              </a:rPr>
              <a:t>день </a:t>
            </a:r>
            <a:r>
              <a:rPr sz="1750" spc="40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хочется</a:t>
            </a:r>
            <a:r>
              <a:rPr sz="1750" spc="1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сказать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слова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благодарности</a:t>
            </a:r>
            <a:r>
              <a:rPr sz="1750" spc="10" dirty="0">
                <a:latin typeface="Palatino Linotype"/>
                <a:cs typeface="Palatino Linotype"/>
              </a:rPr>
              <a:t> </a:t>
            </a:r>
            <a:r>
              <a:rPr sz="1750" spc="-15" dirty="0">
                <a:latin typeface="Palatino Linotype"/>
                <a:cs typeface="Palatino Linotype"/>
              </a:rPr>
              <a:t>всем </a:t>
            </a:r>
            <a:r>
              <a:rPr sz="1750" spc="-10" dirty="0">
                <a:latin typeface="Palatino Linotype"/>
                <a:cs typeface="Palatino Linotype"/>
              </a:rPr>
              <a:t> </a:t>
            </a:r>
            <a:r>
              <a:rPr sz="1750" spc="-15" dirty="0">
                <a:latin typeface="Palatino Linotype"/>
                <a:cs typeface="Palatino Linotype"/>
              </a:rPr>
              <a:t>Матерям, </a:t>
            </a:r>
            <a:r>
              <a:rPr sz="1750" spc="-5" dirty="0">
                <a:latin typeface="Palatino Linotype"/>
                <a:cs typeface="Palatino Linotype"/>
              </a:rPr>
              <a:t>которые </a:t>
            </a:r>
            <a:r>
              <a:rPr sz="1750" spc="5" dirty="0">
                <a:latin typeface="Palatino Linotype"/>
                <a:cs typeface="Palatino Linotype"/>
              </a:rPr>
              <a:t>дарят </a:t>
            </a:r>
            <a:r>
              <a:rPr sz="1750" spc="-15" dirty="0">
                <a:latin typeface="Palatino Linotype"/>
                <a:cs typeface="Palatino Linotype"/>
              </a:rPr>
              <a:t>детям </a:t>
            </a:r>
            <a:r>
              <a:rPr sz="1750" dirty="0">
                <a:latin typeface="Palatino Linotype"/>
                <a:cs typeface="Palatino Linotype"/>
              </a:rPr>
              <a:t>любовь, </a:t>
            </a:r>
            <a:r>
              <a:rPr sz="1750" spc="-10" dirty="0">
                <a:latin typeface="Palatino Linotype"/>
                <a:cs typeface="Palatino Linotype"/>
              </a:rPr>
              <a:t>добро, </a:t>
            </a:r>
            <a:r>
              <a:rPr sz="1750" spc="-425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нежность</a:t>
            </a:r>
            <a:r>
              <a:rPr sz="1750" spc="-5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и</a:t>
            </a:r>
            <a:r>
              <a:rPr sz="1750" spc="-10" dirty="0">
                <a:latin typeface="Palatino Linotype"/>
                <a:cs typeface="Palatino Linotype"/>
              </a:rPr>
              <a:t> </a:t>
            </a:r>
            <a:r>
              <a:rPr sz="1750" spc="10" dirty="0">
                <a:latin typeface="Palatino Linotype"/>
                <a:cs typeface="Palatino Linotype"/>
              </a:rPr>
              <a:t>ласку.</a:t>
            </a:r>
            <a:endParaRPr sz="1750" dirty="0">
              <a:latin typeface="Palatino Linotype"/>
              <a:cs typeface="Palatino Linotype"/>
            </a:endParaRPr>
          </a:p>
          <a:p>
            <a:pPr marL="12700" marR="5715" indent="457200" algn="just">
              <a:lnSpc>
                <a:spcPct val="100000"/>
              </a:lnSpc>
              <a:spcBef>
                <a:spcPts val="5"/>
              </a:spcBef>
            </a:pPr>
            <a:r>
              <a:rPr sz="1750" dirty="0">
                <a:latin typeface="Palatino Linotype"/>
                <a:cs typeface="Palatino Linotype"/>
              </a:rPr>
              <a:t>Всей</a:t>
            </a:r>
            <a:r>
              <a:rPr sz="1750" spc="5" dirty="0">
                <a:latin typeface="Palatino Linotype"/>
                <a:cs typeface="Palatino Linotype"/>
              </a:rPr>
              <a:t> </a:t>
            </a:r>
            <a:r>
              <a:rPr sz="1750" spc="-10" dirty="0">
                <a:latin typeface="Palatino Linotype"/>
                <a:cs typeface="Palatino Linotype"/>
              </a:rPr>
              <a:t>истории</a:t>
            </a:r>
            <a:r>
              <a:rPr sz="1750" spc="-5" dirty="0">
                <a:latin typeface="Palatino Linotype"/>
                <a:cs typeface="Palatino Linotype"/>
              </a:rPr>
              <a:t> </a:t>
            </a:r>
            <a:r>
              <a:rPr sz="1750" spc="10" dirty="0">
                <a:latin typeface="Palatino Linotype"/>
                <a:cs typeface="Palatino Linotype"/>
              </a:rPr>
              <a:t>человечества</a:t>
            </a:r>
            <a:r>
              <a:rPr sz="1750" spc="15" dirty="0">
                <a:latin typeface="Palatino Linotype"/>
                <a:cs typeface="Palatino Linotype"/>
              </a:rPr>
              <a:t> </a:t>
            </a:r>
            <a:r>
              <a:rPr sz="1750" spc="-10" dirty="0">
                <a:latin typeface="Palatino Linotype"/>
                <a:cs typeface="Palatino Linotype"/>
              </a:rPr>
              <a:t>присущ</a:t>
            </a:r>
            <a:r>
              <a:rPr sz="1750" spc="-5" dirty="0">
                <a:latin typeface="Palatino Linotype"/>
                <a:cs typeface="Palatino Linotype"/>
              </a:rPr>
              <a:t> </a:t>
            </a:r>
            <a:r>
              <a:rPr sz="1750" spc="15" dirty="0">
                <a:latin typeface="Palatino Linotype"/>
                <a:cs typeface="Palatino Linotype"/>
              </a:rPr>
              <a:t>культ 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10" dirty="0">
                <a:latin typeface="Palatino Linotype"/>
                <a:cs typeface="Palatino Linotype"/>
              </a:rPr>
              <a:t>матери, </a:t>
            </a:r>
            <a:r>
              <a:rPr sz="1750" dirty="0">
                <a:latin typeface="Palatino Linotype"/>
                <a:cs typeface="Palatino Linotype"/>
              </a:rPr>
              <a:t>существовавший </a:t>
            </a:r>
            <a:r>
              <a:rPr sz="1750" spc="30" dirty="0">
                <a:latin typeface="Palatino Linotype"/>
                <a:cs typeface="Palatino Linotype"/>
              </a:rPr>
              <a:t>в </a:t>
            </a:r>
            <a:r>
              <a:rPr sz="1750" spc="10" dirty="0">
                <a:latin typeface="Palatino Linotype"/>
                <a:cs typeface="Palatino Linotype"/>
              </a:rPr>
              <a:t>разных </a:t>
            </a:r>
            <a:r>
              <a:rPr sz="1750" spc="15" dirty="0">
                <a:latin typeface="Palatino Linotype"/>
                <a:cs typeface="Palatino Linotype"/>
              </a:rPr>
              <a:t>народах </a:t>
            </a:r>
            <a:r>
              <a:rPr sz="1750" spc="40" dirty="0">
                <a:latin typeface="Palatino Linotype"/>
                <a:cs typeface="Palatino Linotype"/>
              </a:rPr>
              <a:t>на </a:t>
            </a:r>
            <a:r>
              <a:rPr sz="1750" spc="-425" dirty="0">
                <a:latin typeface="Palatino Linotype"/>
                <a:cs typeface="Palatino Linotype"/>
              </a:rPr>
              <a:t> </a:t>
            </a:r>
            <a:r>
              <a:rPr sz="1750" spc="-15" dirty="0">
                <a:latin typeface="Palatino Linotype"/>
                <a:cs typeface="Palatino Linotype"/>
              </a:rPr>
              <a:t>противоположных</a:t>
            </a:r>
            <a:r>
              <a:rPr sz="1750" spc="-10" dirty="0">
                <a:latin typeface="Palatino Linotype"/>
                <a:cs typeface="Palatino Linotype"/>
              </a:rPr>
              <a:t> </a:t>
            </a:r>
            <a:r>
              <a:rPr sz="1750" spc="15" dirty="0">
                <a:latin typeface="Palatino Linotype"/>
                <a:cs typeface="Palatino Linotype"/>
              </a:rPr>
              <a:t>точках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10" dirty="0">
                <a:latin typeface="Palatino Linotype"/>
                <a:cs typeface="Palatino Linotype"/>
              </a:rPr>
              <a:t>земного</a:t>
            </a:r>
            <a:r>
              <a:rPr sz="1750" spc="-5" dirty="0">
                <a:latin typeface="Palatino Linotype"/>
                <a:cs typeface="Palatino Linotype"/>
              </a:rPr>
              <a:t> </a:t>
            </a:r>
            <a:r>
              <a:rPr sz="1750" spc="-10" dirty="0">
                <a:latin typeface="Palatino Linotype"/>
                <a:cs typeface="Palatino Linotype"/>
              </a:rPr>
              <a:t>шара.</a:t>
            </a:r>
            <a:r>
              <a:rPr sz="1750" spc="-5" dirty="0">
                <a:latin typeface="Palatino Linotype"/>
                <a:cs typeface="Palatino Linotype"/>
              </a:rPr>
              <a:t> </a:t>
            </a:r>
            <a:endParaRPr lang="ru-RU" sz="1750" spc="-5" dirty="0" smtClean="0">
              <a:latin typeface="Palatino Linotype"/>
              <a:cs typeface="Palatino Linotype"/>
            </a:endParaRPr>
          </a:p>
          <a:p>
            <a:pPr marL="12700" marR="5715" indent="457200" algn="just">
              <a:lnSpc>
                <a:spcPct val="100000"/>
              </a:lnSpc>
              <a:spcBef>
                <a:spcPts val="5"/>
              </a:spcBef>
            </a:pPr>
            <a:r>
              <a:rPr sz="1750" spc="75" dirty="0" smtClean="0">
                <a:latin typeface="Palatino Linotype"/>
                <a:cs typeface="Palatino Linotype"/>
              </a:rPr>
              <a:t>У </a:t>
            </a:r>
            <a:r>
              <a:rPr sz="1750" spc="80" dirty="0" smtClean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древних</a:t>
            </a:r>
            <a:r>
              <a:rPr sz="1750" spc="30" dirty="0">
                <a:latin typeface="Palatino Linotype"/>
                <a:cs typeface="Palatino Linotype"/>
              </a:rPr>
              <a:t> </a:t>
            </a:r>
            <a:r>
              <a:rPr sz="1750" spc="15" dirty="0">
                <a:latin typeface="Palatino Linotype"/>
                <a:cs typeface="Palatino Linotype"/>
              </a:rPr>
              <a:t>греков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10" dirty="0">
                <a:latin typeface="Palatino Linotype"/>
                <a:cs typeface="Palatino Linotype"/>
              </a:rPr>
              <a:t>объектом</a:t>
            </a:r>
            <a:r>
              <a:rPr sz="1750" spc="-5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поклонения</a:t>
            </a:r>
            <a:r>
              <a:rPr sz="1750" spc="1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была 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-10" dirty="0">
                <a:latin typeface="Palatino Linotype"/>
                <a:cs typeface="Palatino Linotype"/>
              </a:rPr>
              <a:t>мать </a:t>
            </a:r>
            <a:r>
              <a:rPr sz="1750" spc="15" dirty="0">
                <a:latin typeface="Palatino Linotype"/>
                <a:cs typeface="Palatino Linotype"/>
              </a:rPr>
              <a:t>всех </a:t>
            </a:r>
            <a:r>
              <a:rPr sz="1750" spc="5" dirty="0">
                <a:latin typeface="Palatino Linotype"/>
                <a:cs typeface="Palatino Linotype"/>
              </a:rPr>
              <a:t>богов </a:t>
            </a:r>
            <a:r>
              <a:rPr sz="1750" dirty="0">
                <a:latin typeface="Palatino Linotype"/>
                <a:cs typeface="Palatino Linotype"/>
              </a:rPr>
              <a:t>- </a:t>
            </a:r>
            <a:r>
              <a:rPr sz="1750" spc="-5" dirty="0">
                <a:latin typeface="Palatino Linotype"/>
                <a:cs typeface="Palatino Linotype"/>
              </a:rPr>
              <a:t>Рея, </a:t>
            </a:r>
            <a:r>
              <a:rPr sz="1750" spc="50" dirty="0">
                <a:latin typeface="Palatino Linotype"/>
                <a:cs typeface="Palatino Linotype"/>
              </a:rPr>
              <a:t>у </a:t>
            </a:r>
            <a:r>
              <a:rPr sz="1750" spc="-10" dirty="0">
                <a:latin typeface="Palatino Linotype"/>
                <a:cs typeface="Palatino Linotype"/>
              </a:rPr>
              <a:t>римлян </a:t>
            </a:r>
            <a:r>
              <a:rPr sz="1750" dirty="0">
                <a:latin typeface="Palatino Linotype"/>
                <a:cs typeface="Palatino Linotype"/>
              </a:rPr>
              <a:t>- </a:t>
            </a:r>
            <a:r>
              <a:rPr sz="1750" spc="-10" dirty="0">
                <a:latin typeface="Palatino Linotype"/>
                <a:cs typeface="Palatino Linotype"/>
              </a:rPr>
              <a:t>матерь </a:t>
            </a:r>
            <a:r>
              <a:rPr sz="1750" spc="5" dirty="0">
                <a:latin typeface="Palatino Linotype"/>
                <a:cs typeface="Palatino Linotype"/>
              </a:rPr>
              <a:t>богов </a:t>
            </a:r>
            <a:r>
              <a:rPr sz="1750" spc="10" dirty="0">
                <a:latin typeface="Palatino Linotype"/>
                <a:cs typeface="Palatino Linotype"/>
              </a:rPr>
              <a:t> </a:t>
            </a:r>
            <a:r>
              <a:rPr sz="1750" spc="-10" dirty="0">
                <a:latin typeface="Palatino Linotype"/>
                <a:cs typeface="Palatino Linotype"/>
              </a:rPr>
              <a:t>Кибелла,</a:t>
            </a:r>
            <a:r>
              <a:rPr sz="1750" spc="-5" dirty="0">
                <a:latin typeface="Palatino Linotype"/>
                <a:cs typeface="Palatino Linotype"/>
              </a:rPr>
              <a:t> </a:t>
            </a:r>
            <a:r>
              <a:rPr sz="1750" spc="10" dirty="0">
                <a:latin typeface="Palatino Linotype"/>
                <a:cs typeface="Palatino Linotype"/>
              </a:rPr>
              <a:t>кельты </a:t>
            </a:r>
            <a:r>
              <a:rPr sz="1750" spc="-5" dirty="0">
                <a:latin typeface="Palatino Linotype"/>
                <a:cs typeface="Palatino Linotype"/>
              </a:rPr>
              <a:t>воздавали </a:t>
            </a:r>
            <a:r>
              <a:rPr sz="1750" dirty="0">
                <a:latin typeface="Palatino Linotype"/>
                <a:cs typeface="Palatino Linotype"/>
              </a:rPr>
              <a:t>почести </a:t>
            </a:r>
            <a:r>
              <a:rPr sz="1750" spc="-25" dirty="0">
                <a:latin typeface="Palatino Linotype"/>
                <a:cs typeface="Palatino Linotype"/>
              </a:rPr>
              <a:t>матерям </a:t>
            </a:r>
            <a:r>
              <a:rPr sz="1750" spc="-20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во</a:t>
            </a:r>
            <a:r>
              <a:rPr sz="1750" spc="-20" dirty="0">
                <a:latin typeface="Palatino Linotype"/>
                <a:cs typeface="Palatino Linotype"/>
              </a:rPr>
              <a:t> </a:t>
            </a:r>
            <a:r>
              <a:rPr sz="1750" spc="-15" dirty="0">
                <a:latin typeface="Palatino Linotype"/>
                <a:cs typeface="Palatino Linotype"/>
              </a:rPr>
              <a:t>время</a:t>
            </a:r>
            <a:r>
              <a:rPr sz="1750" spc="-5" dirty="0">
                <a:latin typeface="Palatino Linotype"/>
                <a:cs typeface="Palatino Linotype"/>
              </a:rPr>
              <a:t> </a:t>
            </a:r>
            <a:r>
              <a:rPr sz="1750" spc="15" dirty="0">
                <a:latin typeface="Palatino Linotype"/>
                <a:cs typeface="Palatino Linotype"/>
              </a:rPr>
              <a:t>чествования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20" dirty="0">
                <a:latin typeface="Palatino Linotype"/>
                <a:cs typeface="Palatino Linotype"/>
              </a:rPr>
              <a:t>богини</a:t>
            </a:r>
            <a:r>
              <a:rPr sz="1750" spc="-15" dirty="0">
                <a:latin typeface="Palatino Linotype"/>
                <a:cs typeface="Palatino Linotype"/>
              </a:rPr>
              <a:t> Бриджит.</a:t>
            </a:r>
            <a:endParaRPr sz="1750" dirty="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29000" y="304800"/>
            <a:ext cx="45720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400" b="1" spc="-5" dirty="0" err="1">
                <a:solidFill>
                  <a:schemeClr val="accent2">
                    <a:lumMod val="75000"/>
                  </a:schemeClr>
                </a:solidFill>
                <a:latin typeface="Gabriola" pitchFamily="82" charset="0"/>
                <a:cs typeface="Calibri"/>
              </a:rPr>
              <a:t>История</a:t>
            </a:r>
            <a:r>
              <a:rPr sz="4400" b="1" spc="-5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  <a:cs typeface="Calibri"/>
              </a:rPr>
              <a:t> </a:t>
            </a:r>
            <a:r>
              <a:rPr lang="ru-RU" sz="4400" b="1" spc="-5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  <a:cs typeface="Calibri"/>
              </a:rPr>
              <a:t>  </a:t>
            </a:r>
            <a:r>
              <a:rPr sz="4400" b="1" spc="-10" dirty="0" err="1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  <a:cs typeface="Calibri"/>
              </a:rPr>
              <a:t>праздника</a:t>
            </a:r>
            <a:endParaRPr sz="4400" dirty="0">
              <a:solidFill>
                <a:schemeClr val="accent2">
                  <a:lumMod val="75000"/>
                </a:schemeClr>
              </a:solidFill>
              <a:latin typeface="Gabriola" pitchFamily="82" charset="0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>
            <a:clrChange>
              <a:clrFrom>
                <a:srgbClr val="E4E5EA"/>
              </a:clrFrom>
              <a:clrTo>
                <a:srgbClr val="E4E5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0400" y="5410200"/>
            <a:ext cx="4882769" cy="9521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2065" y="1441958"/>
            <a:ext cx="858213" cy="10054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object 6"/>
          <p:cNvSpPr txBox="1"/>
          <p:nvPr/>
        </p:nvSpPr>
        <p:spPr>
          <a:xfrm>
            <a:off x="3200400" y="1143000"/>
            <a:ext cx="5605322" cy="53559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57200">
              <a:spcBef>
                <a:spcPts val="100"/>
              </a:spcBef>
            </a:pPr>
            <a:r>
              <a:rPr dirty="0">
                <a:latin typeface="Palatino Linotype"/>
                <a:cs typeface="Palatino Linotype"/>
              </a:rPr>
              <a:t>Первые попытки учредить День матери в  российской истории датируются 1 декабря  1915 года, однако в то время дата не смогла  устояться и не вошла в календарь  праздников.</a:t>
            </a:r>
          </a:p>
          <a:p>
            <a:pPr marL="12700" marR="5080" indent="457200">
              <a:spcBef>
                <a:spcPts val="100"/>
              </a:spcBef>
              <a:tabLst>
                <a:tab pos="1891664" algn="l"/>
                <a:tab pos="4041140" algn="l"/>
              </a:tabLst>
            </a:pPr>
            <a:r>
              <a:rPr dirty="0">
                <a:latin typeface="Palatino Linotype"/>
                <a:cs typeface="Palatino Linotype"/>
              </a:rPr>
              <a:t>Законодательное закрепление праздника  произошло лишь в 1993 году, но не в  национальном, а в региональном масштабе.  Первым	субъектом	Федерации,  установившим праздник День матери, стала  Республика Саха.</a:t>
            </a:r>
          </a:p>
          <a:p>
            <a:pPr marL="12700" marR="5080" indent="457200">
              <a:spcBef>
                <a:spcPts val="100"/>
              </a:spcBef>
            </a:pPr>
            <a:r>
              <a:rPr dirty="0">
                <a:latin typeface="Palatino Linotype"/>
                <a:cs typeface="Palatino Linotype"/>
              </a:rPr>
              <a:t>Спустя пять лет, в 1998 году, День  матери  был учрежден указом президента России и  официально стал праздником для всей  страны. </a:t>
            </a:r>
            <a:endParaRPr lang="ru-RU" dirty="0" smtClean="0">
              <a:latin typeface="Palatino Linotype"/>
              <a:cs typeface="Palatino Linotype"/>
            </a:endParaRPr>
          </a:p>
          <a:p>
            <a:pPr marL="12700" marR="5080" indent="457200">
              <a:spcBef>
                <a:spcPts val="100"/>
              </a:spcBef>
            </a:pPr>
            <a:r>
              <a:rPr dirty="0" smtClean="0">
                <a:latin typeface="Palatino Linotype"/>
                <a:cs typeface="Palatino Linotype"/>
              </a:rPr>
              <a:t>С </a:t>
            </a:r>
            <a:r>
              <a:rPr dirty="0">
                <a:latin typeface="Palatino Linotype"/>
                <a:cs typeface="Palatino Linotype"/>
              </a:rPr>
              <a:t>инициативой учреждения  праздника тогда выступил комитет Госдумы  по делам женщин, семьи и молодежи.</a:t>
            </a:r>
          </a:p>
          <a:p>
            <a:pPr marL="233679" algn="ctr">
              <a:lnSpc>
                <a:spcPct val="100000"/>
              </a:lnSpc>
              <a:spcBef>
                <a:spcPts val="2065"/>
              </a:spcBef>
            </a:pPr>
            <a:r>
              <a:rPr dirty="0">
                <a:latin typeface="Palatino Linotype"/>
                <a:cs typeface="Palatino Linotype"/>
              </a:rPr>
              <a:t>День матери в России отмечается каждое последнее воскресенье ноября.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00400" y="228600"/>
            <a:ext cx="4968875" cy="699550"/>
          </a:xfrm>
          <a:prstGeom prst="rect">
            <a:avLst/>
          </a:prstGeom>
          <a:noFill/>
        </p:spPr>
        <p:txBody>
          <a:bodyPr vert="horz" wrap="square" lIns="0" tIns="22225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4400" b="1" cap="small" spc="-5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  <a:cs typeface="Calibri"/>
              </a:rPr>
              <a:t>ДЕНЬ МАТЕРИ </a:t>
            </a:r>
            <a:r>
              <a:rPr sz="4400" b="1" spc="-5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  <a:cs typeface="Calibri"/>
              </a:rPr>
              <a:t>в России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71800" y="1752600"/>
            <a:ext cx="5489575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800" spc="-25" dirty="0"/>
              <a:t>Символом </a:t>
            </a:r>
            <a:r>
              <a:rPr sz="1800" spc="25" dirty="0"/>
              <a:t>Дня </a:t>
            </a:r>
            <a:r>
              <a:rPr sz="1800" spc="-15" dirty="0"/>
              <a:t>матери </a:t>
            </a:r>
            <a:r>
              <a:rPr sz="1800" spc="30" dirty="0"/>
              <a:t>в </a:t>
            </a:r>
            <a:r>
              <a:rPr sz="1800" spc="-5" dirty="0"/>
              <a:t>России стала </a:t>
            </a:r>
            <a:r>
              <a:rPr sz="1800" spc="10" dirty="0"/>
              <a:t>незабудка, </a:t>
            </a:r>
            <a:r>
              <a:rPr sz="1800" spc="15" dirty="0"/>
              <a:t> </a:t>
            </a:r>
            <a:r>
              <a:rPr sz="1800" spc="5" dirty="0"/>
              <a:t>считается,</a:t>
            </a:r>
            <a:r>
              <a:rPr sz="1800" spc="10" dirty="0"/>
              <a:t> </a:t>
            </a:r>
            <a:r>
              <a:rPr sz="1800" spc="15" dirty="0"/>
              <a:t>что</a:t>
            </a:r>
            <a:r>
              <a:rPr sz="1800" spc="20" dirty="0"/>
              <a:t> </a:t>
            </a:r>
            <a:r>
              <a:rPr sz="1800" dirty="0"/>
              <a:t>маленький</a:t>
            </a:r>
            <a:r>
              <a:rPr sz="1800" spc="5" dirty="0"/>
              <a:t> </a:t>
            </a:r>
            <a:r>
              <a:rPr sz="1800" spc="-5" dirty="0"/>
              <a:t>и</a:t>
            </a:r>
            <a:r>
              <a:rPr sz="1800" dirty="0"/>
              <a:t> нежный</a:t>
            </a:r>
            <a:r>
              <a:rPr sz="1800" spc="5" dirty="0"/>
              <a:t> </a:t>
            </a:r>
            <a:r>
              <a:rPr sz="1800" spc="-5" dirty="0"/>
              <a:t>цветок </a:t>
            </a:r>
            <a:r>
              <a:rPr sz="1800" dirty="0"/>
              <a:t> </a:t>
            </a:r>
            <a:r>
              <a:rPr sz="1800" spc="-10" dirty="0"/>
              <a:t>символизирует</a:t>
            </a:r>
            <a:r>
              <a:rPr sz="1800" spc="-5" dirty="0"/>
              <a:t> </a:t>
            </a:r>
            <a:r>
              <a:rPr sz="1800" spc="5" dirty="0"/>
              <a:t>постоянность,</a:t>
            </a:r>
            <a:r>
              <a:rPr sz="1800" spc="10" dirty="0"/>
              <a:t> </a:t>
            </a:r>
            <a:r>
              <a:rPr sz="1800" spc="15" dirty="0"/>
              <a:t>преданность</a:t>
            </a:r>
            <a:r>
              <a:rPr sz="1800" spc="20" dirty="0"/>
              <a:t> </a:t>
            </a:r>
            <a:r>
              <a:rPr sz="1800" spc="-5" dirty="0"/>
              <a:t>и </a:t>
            </a:r>
            <a:r>
              <a:rPr sz="1800" dirty="0"/>
              <a:t> </a:t>
            </a:r>
            <a:r>
              <a:rPr sz="1800" spc="10" dirty="0"/>
              <a:t>бескорыстную</a:t>
            </a:r>
            <a:r>
              <a:rPr sz="1800" spc="15" dirty="0"/>
              <a:t> </a:t>
            </a:r>
            <a:r>
              <a:rPr sz="1800" spc="-5" dirty="0"/>
              <a:t>любовь</a:t>
            </a:r>
            <a:r>
              <a:rPr sz="1800" dirty="0"/>
              <a:t> -</a:t>
            </a:r>
            <a:r>
              <a:rPr sz="1800" spc="5" dirty="0"/>
              <a:t> </a:t>
            </a:r>
            <a:r>
              <a:rPr sz="1800" spc="-5" dirty="0"/>
              <a:t>то,</a:t>
            </a:r>
            <a:r>
              <a:rPr sz="1800" dirty="0"/>
              <a:t> с</a:t>
            </a:r>
            <a:r>
              <a:rPr sz="1800" spc="5" dirty="0"/>
              <a:t> </a:t>
            </a:r>
            <a:r>
              <a:rPr sz="1800" spc="-5" dirty="0"/>
              <a:t>чем</a:t>
            </a:r>
            <a:r>
              <a:rPr sz="1800" dirty="0"/>
              <a:t> </a:t>
            </a:r>
            <a:r>
              <a:rPr sz="1800" spc="-10" dirty="0"/>
              <a:t>более</a:t>
            </a:r>
            <a:r>
              <a:rPr sz="1800" spc="-5" dirty="0"/>
              <a:t> </a:t>
            </a:r>
            <a:r>
              <a:rPr sz="1800" spc="15" dirty="0"/>
              <a:t>всего </a:t>
            </a:r>
            <a:r>
              <a:rPr sz="1800" spc="20" dirty="0"/>
              <a:t> </a:t>
            </a:r>
            <a:r>
              <a:rPr sz="1800" spc="-5" dirty="0"/>
              <a:t>ассоциируется</a:t>
            </a:r>
            <a:r>
              <a:rPr sz="1800" spc="15" dirty="0"/>
              <a:t> </a:t>
            </a:r>
            <a:r>
              <a:rPr sz="1800" spc="-20" dirty="0"/>
              <a:t>образ</a:t>
            </a:r>
            <a:r>
              <a:rPr sz="1800" spc="10" dirty="0"/>
              <a:t> </a:t>
            </a:r>
            <a:r>
              <a:rPr sz="1800" spc="-15" dirty="0"/>
              <a:t>матери.</a:t>
            </a:r>
            <a:endParaRPr sz="1800" dirty="0"/>
          </a:p>
          <a:p>
            <a:pPr marL="12700" marR="5715" indent="457200" algn="just">
              <a:lnSpc>
                <a:spcPct val="100000"/>
              </a:lnSpc>
            </a:pPr>
            <a:r>
              <a:rPr sz="1800" spc="-10" dirty="0"/>
              <a:t>Еще </a:t>
            </a:r>
            <a:r>
              <a:rPr sz="1800" spc="-5" dirty="0"/>
              <a:t>одним </a:t>
            </a:r>
            <a:r>
              <a:rPr sz="1800" spc="5" dirty="0"/>
              <a:t>традиционным </a:t>
            </a:r>
            <a:r>
              <a:rPr sz="1800" spc="-5" dirty="0"/>
              <a:t>атрибутом </a:t>
            </a:r>
            <a:r>
              <a:rPr sz="1800" dirty="0"/>
              <a:t>праздника </a:t>
            </a:r>
            <a:r>
              <a:rPr sz="1800" spc="5" dirty="0"/>
              <a:t> считается</a:t>
            </a:r>
            <a:r>
              <a:rPr sz="1800" spc="10" dirty="0"/>
              <a:t> </a:t>
            </a:r>
            <a:r>
              <a:rPr sz="1800" spc="-20" dirty="0"/>
              <a:t>изображение</a:t>
            </a:r>
            <a:r>
              <a:rPr sz="1800" spc="-15" dirty="0"/>
              <a:t> </a:t>
            </a:r>
            <a:r>
              <a:rPr sz="1800" spc="-10" dirty="0"/>
              <a:t>плюшевого</a:t>
            </a:r>
            <a:r>
              <a:rPr sz="1800" spc="-5" dirty="0"/>
              <a:t> медведя, </a:t>
            </a:r>
            <a:r>
              <a:rPr sz="1800" dirty="0"/>
              <a:t> который</a:t>
            </a:r>
            <a:r>
              <a:rPr sz="1800" spc="15" dirty="0"/>
              <a:t> </a:t>
            </a:r>
            <a:r>
              <a:rPr sz="1800" spc="-20" dirty="0"/>
              <a:t>держит</a:t>
            </a:r>
            <a:r>
              <a:rPr sz="1800" spc="10" dirty="0"/>
              <a:t> </a:t>
            </a:r>
            <a:r>
              <a:rPr sz="1800" spc="30" dirty="0"/>
              <a:t>в</a:t>
            </a:r>
            <a:r>
              <a:rPr sz="1800" spc="-5" dirty="0"/>
              <a:t> </a:t>
            </a:r>
            <a:r>
              <a:rPr sz="1800" spc="5" dirty="0"/>
              <a:t>своих</a:t>
            </a:r>
            <a:r>
              <a:rPr sz="1800" spc="10" dirty="0"/>
              <a:t> </a:t>
            </a:r>
            <a:r>
              <a:rPr sz="1800" spc="-5" dirty="0"/>
              <a:t>лапах</a:t>
            </a:r>
            <a:r>
              <a:rPr sz="1800" spc="-10" dirty="0"/>
              <a:t> </a:t>
            </a:r>
            <a:r>
              <a:rPr sz="1800" spc="15" dirty="0"/>
              <a:t>незабудку.</a:t>
            </a:r>
            <a:endParaRPr sz="1800" dirty="0"/>
          </a:p>
        </p:txBody>
      </p:sp>
      <p:sp>
        <p:nvSpPr>
          <p:cNvPr id="5" name="object 5"/>
          <p:cNvSpPr txBox="1"/>
          <p:nvPr/>
        </p:nvSpPr>
        <p:spPr>
          <a:xfrm>
            <a:off x="3733800" y="533400"/>
            <a:ext cx="4177029" cy="698909"/>
          </a:xfrm>
          <a:prstGeom prst="rect">
            <a:avLst/>
          </a:prstGeom>
          <a:noFill/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4400" b="1" spc="-5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  <a:ea typeface="+mj-ea"/>
                <a:cs typeface="Calibri"/>
              </a:rPr>
              <a:t>Символ праздника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00" y="4343400"/>
            <a:ext cx="2592324" cy="22124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object 4"/>
          <p:cNvSpPr txBox="1"/>
          <p:nvPr/>
        </p:nvSpPr>
        <p:spPr>
          <a:xfrm>
            <a:off x="3643121" y="493014"/>
            <a:ext cx="1123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Palatino Linotype"/>
                <a:cs typeface="Palatino Linotype"/>
              </a:rPr>
              <a:t>Главными</a:t>
            </a:r>
            <a:endParaRPr sz="1800" dirty="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22011" y="493014"/>
            <a:ext cx="828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Palatino Linotype"/>
                <a:cs typeface="Palatino Linotype"/>
              </a:rPr>
              <a:t>ц</a:t>
            </a:r>
            <a:r>
              <a:rPr sz="1800" spc="-25" dirty="0">
                <a:latin typeface="Palatino Linotype"/>
                <a:cs typeface="Palatino Linotype"/>
              </a:rPr>
              <a:t>елями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08294" y="493014"/>
            <a:ext cx="1508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latin typeface="Palatino Linotype"/>
                <a:cs typeface="Palatino Linotype"/>
              </a:rPr>
              <a:t>установления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72502" y="493014"/>
            <a:ext cx="1170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Palatino Linotype"/>
                <a:cs typeface="Palatino Linotype"/>
              </a:rPr>
              <a:t>пра</a:t>
            </a:r>
            <a:r>
              <a:rPr sz="1800" spc="-20" dirty="0">
                <a:latin typeface="Palatino Linotype"/>
                <a:cs typeface="Palatino Linotype"/>
              </a:rPr>
              <a:t>з</a:t>
            </a:r>
            <a:r>
              <a:rPr sz="1800" spc="35" dirty="0">
                <a:latin typeface="Palatino Linotype"/>
                <a:cs typeface="Palatino Linotype"/>
              </a:rPr>
              <a:t>д</a:t>
            </a:r>
            <a:r>
              <a:rPr sz="1800" spc="85" dirty="0">
                <a:latin typeface="Palatino Linotype"/>
                <a:cs typeface="Palatino Linotype"/>
              </a:rPr>
              <a:t>н</a:t>
            </a:r>
            <a:r>
              <a:rPr sz="1800" spc="5" dirty="0">
                <a:latin typeface="Palatino Linotype"/>
                <a:cs typeface="Palatino Linotype"/>
              </a:rPr>
              <a:t>ика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48000" y="838200"/>
            <a:ext cx="5791200" cy="5275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indent="45720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Palatino Linotype"/>
                <a:cs typeface="Palatino Linotype"/>
              </a:rPr>
              <a:t>стали</a:t>
            </a:r>
            <a:r>
              <a:rPr sz="1800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закрепление</a:t>
            </a:r>
            <a:r>
              <a:rPr sz="1800" dirty="0">
                <a:latin typeface="Palatino Linotype"/>
                <a:cs typeface="Palatino Linotype"/>
              </a:rPr>
              <a:t> </a:t>
            </a:r>
            <a:r>
              <a:rPr sz="1800" spc="5" dirty="0">
                <a:latin typeface="Palatino Linotype"/>
                <a:cs typeface="Palatino Linotype"/>
              </a:rPr>
              <a:t>семейных</a:t>
            </a:r>
            <a:r>
              <a:rPr sz="1800" spc="10" dirty="0">
                <a:latin typeface="Palatino Linotype"/>
                <a:cs typeface="Palatino Linotype"/>
              </a:rPr>
              <a:t> </a:t>
            </a:r>
            <a:r>
              <a:rPr sz="1800" spc="5" dirty="0">
                <a:latin typeface="Palatino Linotype"/>
                <a:cs typeface="Palatino Linotype"/>
              </a:rPr>
              <a:t>устоев, </a:t>
            </a:r>
            <a:r>
              <a:rPr sz="1800" spc="10" dirty="0">
                <a:latin typeface="Palatino Linotype"/>
                <a:cs typeface="Palatino Linotype"/>
              </a:rPr>
              <a:t> </a:t>
            </a:r>
            <a:r>
              <a:rPr sz="1800" spc="-15" dirty="0">
                <a:latin typeface="Palatino Linotype"/>
                <a:cs typeface="Palatino Linotype"/>
              </a:rPr>
              <a:t>поддержка </a:t>
            </a:r>
            <a:r>
              <a:rPr sz="1800" dirty="0">
                <a:latin typeface="Palatino Linotype"/>
                <a:cs typeface="Palatino Linotype"/>
              </a:rPr>
              <a:t>традиций </a:t>
            </a:r>
            <a:r>
              <a:rPr sz="1800" spc="-5" dirty="0">
                <a:latin typeface="Palatino Linotype"/>
                <a:cs typeface="Palatino Linotype"/>
              </a:rPr>
              <a:t>бережного </a:t>
            </a:r>
            <a:r>
              <a:rPr sz="1800" spc="10" dirty="0">
                <a:latin typeface="Palatino Linotype"/>
                <a:cs typeface="Palatino Linotype"/>
              </a:rPr>
              <a:t>отношения </a:t>
            </a:r>
            <a:r>
              <a:rPr sz="1800" spc="30" dirty="0">
                <a:latin typeface="Palatino Linotype"/>
                <a:cs typeface="Palatino Linotype"/>
              </a:rPr>
              <a:t>к </a:t>
            </a:r>
            <a:r>
              <a:rPr sz="1800" spc="35" dirty="0">
                <a:latin typeface="Palatino Linotype"/>
                <a:cs typeface="Palatino Linotype"/>
              </a:rPr>
              <a:t> </a:t>
            </a:r>
            <a:r>
              <a:rPr sz="1800" spc="-15" dirty="0">
                <a:latin typeface="Palatino Linotype"/>
                <a:cs typeface="Palatino Linotype"/>
              </a:rPr>
              <a:t>женщинам, </a:t>
            </a:r>
            <a:r>
              <a:rPr sz="1800" spc="-5" dirty="0">
                <a:latin typeface="Palatino Linotype"/>
                <a:cs typeface="Palatino Linotype"/>
              </a:rPr>
              <a:t>и, </a:t>
            </a:r>
            <a:r>
              <a:rPr sz="1800" spc="25" dirty="0">
                <a:latin typeface="Palatino Linotype"/>
                <a:cs typeface="Palatino Linotype"/>
              </a:rPr>
              <a:t>конечно, </a:t>
            </a:r>
            <a:r>
              <a:rPr sz="1800" spc="10" dirty="0">
                <a:latin typeface="Palatino Linotype"/>
                <a:cs typeface="Palatino Linotype"/>
              </a:rPr>
              <a:t>подчеркивание </a:t>
            </a:r>
            <a:r>
              <a:rPr sz="1800" spc="-10" dirty="0">
                <a:latin typeface="Palatino Linotype"/>
                <a:cs typeface="Palatino Linotype"/>
              </a:rPr>
              <a:t>особой </a:t>
            </a:r>
            <a:r>
              <a:rPr sz="1800" spc="-434" dirty="0">
                <a:latin typeface="Palatino Linotype"/>
                <a:cs typeface="Palatino Linotype"/>
              </a:rPr>
              <a:t> </a:t>
            </a:r>
            <a:r>
              <a:rPr sz="1800" spc="-20" dirty="0">
                <a:latin typeface="Palatino Linotype"/>
                <a:cs typeface="Palatino Linotype"/>
              </a:rPr>
              <a:t>роли</a:t>
            </a:r>
            <a:r>
              <a:rPr sz="1800" spc="15" dirty="0">
                <a:latin typeface="Palatino Linotype"/>
                <a:cs typeface="Palatino Linotype"/>
              </a:rPr>
              <a:t> </a:t>
            </a:r>
            <a:r>
              <a:rPr sz="1800" spc="-15" dirty="0">
                <a:latin typeface="Palatino Linotype"/>
                <a:cs typeface="Palatino Linotype"/>
              </a:rPr>
              <a:t>матери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spc="30" dirty="0">
                <a:latin typeface="Palatino Linotype"/>
                <a:cs typeface="Palatino Linotype"/>
              </a:rPr>
              <a:t>в</a:t>
            </a:r>
            <a:r>
              <a:rPr sz="1800" spc="10" dirty="0">
                <a:latin typeface="Palatino Linotype"/>
                <a:cs typeface="Palatino Linotype"/>
              </a:rPr>
              <a:t> </a:t>
            </a:r>
            <a:r>
              <a:rPr sz="1800" spc="-30" dirty="0">
                <a:latin typeface="Palatino Linotype"/>
                <a:cs typeface="Palatino Linotype"/>
              </a:rPr>
              <a:t>жизни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spc="-10" dirty="0">
                <a:latin typeface="Palatino Linotype"/>
                <a:cs typeface="Palatino Linotype"/>
              </a:rPr>
              <a:t>каждого </a:t>
            </a:r>
            <a:r>
              <a:rPr sz="1800" spc="5" dirty="0">
                <a:latin typeface="Palatino Linotype"/>
                <a:cs typeface="Palatino Linotype"/>
              </a:rPr>
              <a:t>человека.</a:t>
            </a:r>
            <a:endParaRPr sz="1800" dirty="0">
              <a:latin typeface="Palatino Linotype"/>
              <a:cs typeface="Palatino Linotype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800" dirty="0">
                <a:latin typeface="Palatino Linotype"/>
                <a:cs typeface="Palatino Linotype"/>
              </a:rPr>
              <a:t>В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spc="-25" dirty="0">
                <a:latin typeface="Palatino Linotype"/>
                <a:cs typeface="Palatino Linotype"/>
              </a:rPr>
              <a:t>этот</a:t>
            </a:r>
            <a:r>
              <a:rPr sz="1800" spc="-20" dirty="0">
                <a:latin typeface="Palatino Linotype"/>
                <a:cs typeface="Palatino Linotype"/>
              </a:rPr>
              <a:t> </a:t>
            </a:r>
            <a:r>
              <a:rPr sz="1800" spc="35" dirty="0">
                <a:latin typeface="Palatino Linotype"/>
                <a:cs typeface="Palatino Linotype"/>
              </a:rPr>
              <a:t>день</a:t>
            </a:r>
            <a:r>
              <a:rPr sz="1800" spc="40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и</a:t>
            </a:r>
            <a:r>
              <a:rPr sz="1800" dirty="0">
                <a:latin typeface="Palatino Linotype"/>
                <a:cs typeface="Palatino Linotype"/>
              </a:rPr>
              <a:t> </a:t>
            </a:r>
            <a:r>
              <a:rPr sz="1800" spc="30" dirty="0">
                <a:latin typeface="Palatino Linotype"/>
                <a:cs typeface="Palatino Linotype"/>
              </a:rPr>
              <a:t>в</a:t>
            </a:r>
            <a:r>
              <a:rPr sz="1800" spc="35" dirty="0">
                <a:latin typeface="Palatino Linotype"/>
                <a:cs typeface="Palatino Linotype"/>
              </a:rPr>
              <a:t> </a:t>
            </a:r>
            <a:r>
              <a:rPr sz="1800" spc="10" dirty="0">
                <a:latin typeface="Palatino Linotype"/>
                <a:cs typeface="Palatino Linotype"/>
              </a:rPr>
              <a:t>его</a:t>
            </a:r>
            <a:r>
              <a:rPr sz="1800" spc="15" dirty="0">
                <a:latin typeface="Palatino Linotype"/>
                <a:cs typeface="Palatino Linotype"/>
              </a:rPr>
              <a:t> </a:t>
            </a:r>
            <a:r>
              <a:rPr sz="1800" spc="5" dirty="0">
                <a:latin typeface="Palatino Linotype"/>
                <a:cs typeface="Palatino Linotype"/>
              </a:rPr>
              <a:t>преддверии</a:t>
            </a:r>
            <a:r>
              <a:rPr sz="1800" spc="10" dirty="0">
                <a:latin typeface="Palatino Linotype"/>
                <a:cs typeface="Palatino Linotype"/>
              </a:rPr>
              <a:t> дети </a:t>
            </a:r>
            <a:r>
              <a:rPr sz="1800" spc="15" dirty="0">
                <a:latin typeface="Palatino Linotype"/>
                <a:cs typeface="Palatino Linotype"/>
              </a:rPr>
              <a:t> </a:t>
            </a:r>
            <a:r>
              <a:rPr sz="1800" spc="10" dirty="0">
                <a:latin typeface="Palatino Linotype"/>
                <a:cs typeface="Palatino Linotype"/>
              </a:rPr>
              <a:t>традиционно</a:t>
            </a:r>
            <a:r>
              <a:rPr sz="1800" spc="15" dirty="0">
                <a:latin typeface="Palatino Linotype"/>
                <a:cs typeface="Palatino Linotype"/>
              </a:rPr>
              <a:t> </a:t>
            </a:r>
            <a:r>
              <a:rPr sz="1800" spc="-10" dirty="0">
                <a:latin typeface="Palatino Linotype"/>
                <a:cs typeface="Palatino Linotype"/>
              </a:rPr>
              <a:t>поздравляют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spc="10" dirty="0">
                <a:latin typeface="Palatino Linotype"/>
                <a:cs typeface="Palatino Linotype"/>
              </a:rPr>
              <a:t>своих</a:t>
            </a:r>
            <a:r>
              <a:rPr sz="1800" spc="15" dirty="0">
                <a:latin typeface="Palatino Linotype"/>
                <a:cs typeface="Palatino Linotype"/>
              </a:rPr>
              <a:t> </a:t>
            </a:r>
            <a:r>
              <a:rPr sz="1800" spc="-40" dirty="0">
                <a:latin typeface="Palatino Linotype"/>
                <a:cs typeface="Palatino Linotype"/>
              </a:rPr>
              <a:t>мам, </a:t>
            </a:r>
            <a:r>
              <a:rPr sz="1800" spc="-35" dirty="0">
                <a:latin typeface="Palatino Linotype"/>
                <a:cs typeface="Palatino Linotype"/>
              </a:rPr>
              <a:t> </a:t>
            </a:r>
            <a:r>
              <a:rPr sz="1800" spc="5" dirty="0">
                <a:latin typeface="Palatino Linotype"/>
                <a:cs typeface="Palatino Linotype"/>
              </a:rPr>
              <a:t>благодарят </a:t>
            </a:r>
            <a:r>
              <a:rPr sz="1800" spc="-5" dirty="0">
                <a:latin typeface="Palatino Linotype"/>
                <a:cs typeface="Palatino Linotype"/>
              </a:rPr>
              <a:t>и воздают </a:t>
            </a:r>
            <a:r>
              <a:rPr sz="1800" spc="-20" dirty="0">
                <a:latin typeface="Palatino Linotype"/>
                <a:cs typeface="Palatino Linotype"/>
              </a:rPr>
              <a:t>должное </a:t>
            </a:r>
            <a:r>
              <a:rPr sz="1800" spc="5" dirty="0">
                <a:latin typeface="Palatino Linotype"/>
                <a:cs typeface="Palatino Linotype"/>
              </a:rPr>
              <a:t>бескорыстному </a:t>
            </a:r>
            <a:r>
              <a:rPr sz="1800" spc="-434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и</a:t>
            </a:r>
            <a:r>
              <a:rPr sz="1800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самоотверженному</a:t>
            </a:r>
            <a:r>
              <a:rPr sz="1800" dirty="0">
                <a:latin typeface="Palatino Linotype"/>
                <a:cs typeface="Palatino Linotype"/>
              </a:rPr>
              <a:t> материнскому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spc="20" dirty="0">
                <a:latin typeface="Palatino Linotype"/>
                <a:cs typeface="Palatino Linotype"/>
              </a:rPr>
              <a:t>труду, </a:t>
            </a:r>
            <a:r>
              <a:rPr sz="1800" spc="25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проходят</a:t>
            </a:r>
            <a:r>
              <a:rPr sz="1800" dirty="0">
                <a:latin typeface="Palatino Linotype"/>
                <a:cs typeface="Palatino Linotype"/>
              </a:rPr>
              <a:t> тематические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spc="10" dirty="0">
                <a:latin typeface="Palatino Linotype"/>
                <a:cs typeface="Palatino Linotype"/>
              </a:rPr>
              <a:t>концерты,</a:t>
            </a:r>
            <a:r>
              <a:rPr sz="1800" spc="1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акции, 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spc="15" dirty="0">
                <a:latin typeface="Palatino Linotype"/>
                <a:cs typeface="Palatino Linotype"/>
              </a:rPr>
              <a:t>выставки</a:t>
            </a:r>
            <a:r>
              <a:rPr sz="1800" spc="20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и</a:t>
            </a:r>
            <a:r>
              <a:rPr sz="1800" dirty="0">
                <a:latin typeface="Palatino Linotype"/>
                <a:cs typeface="Palatino Linotype"/>
              </a:rPr>
              <a:t> </a:t>
            </a:r>
            <a:r>
              <a:rPr sz="1800" spc="20" dirty="0">
                <a:latin typeface="Palatino Linotype"/>
                <a:cs typeface="Palatino Linotype"/>
              </a:rPr>
              <a:t>другие</a:t>
            </a:r>
            <a:r>
              <a:rPr sz="1800" spc="25" dirty="0">
                <a:latin typeface="Palatino Linotype"/>
                <a:cs typeface="Palatino Linotype"/>
              </a:rPr>
              <a:t> </a:t>
            </a:r>
            <a:r>
              <a:rPr sz="1800" spc="-15" dirty="0">
                <a:latin typeface="Palatino Linotype"/>
                <a:cs typeface="Palatino Linotype"/>
              </a:rPr>
              <a:t>мероприятия.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В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школах 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spc="10" dirty="0">
                <a:latin typeface="Palatino Linotype"/>
                <a:cs typeface="Palatino Linotype"/>
              </a:rPr>
              <a:t>дети</a:t>
            </a:r>
            <a:r>
              <a:rPr sz="1800" spc="15" dirty="0">
                <a:latin typeface="Palatino Linotype"/>
                <a:cs typeface="Palatino Linotype"/>
              </a:rPr>
              <a:t> </a:t>
            </a:r>
            <a:r>
              <a:rPr sz="1800" spc="35" dirty="0">
                <a:latin typeface="Palatino Linotype"/>
                <a:cs typeface="Palatino Linotype"/>
              </a:rPr>
              <a:t>на</a:t>
            </a:r>
            <a:r>
              <a:rPr sz="1800" spc="40" dirty="0">
                <a:latin typeface="Palatino Linotype"/>
                <a:cs typeface="Palatino Linotype"/>
              </a:rPr>
              <a:t> </a:t>
            </a:r>
            <a:r>
              <a:rPr sz="1800" spc="15" dirty="0">
                <a:latin typeface="Palatino Linotype"/>
                <a:cs typeface="Palatino Linotype"/>
              </a:rPr>
              <a:t>уроках</a:t>
            </a:r>
            <a:r>
              <a:rPr sz="1800" spc="2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рисуют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spc="-40" dirty="0">
                <a:latin typeface="Palatino Linotype"/>
                <a:cs typeface="Palatino Linotype"/>
              </a:rPr>
              <a:t>мам,</a:t>
            </a:r>
            <a:r>
              <a:rPr sz="1800" spc="-35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рассказывают </a:t>
            </a:r>
            <a:r>
              <a:rPr sz="1800" dirty="0">
                <a:latin typeface="Palatino Linotype"/>
                <a:cs typeface="Palatino Linotype"/>
              </a:rPr>
              <a:t> </a:t>
            </a:r>
            <a:r>
              <a:rPr sz="1800" spc="10" dirty="0">
                <a:latin typeface="Palatino Linotype"/>
                <a:cs typeface="Palatino Linotype"/>
              </a:rPr>
              <a:t>посвященные</a:t>
            </a:r>
            <a:r>
              <a:rPr sz="1800" spc="15" dirty="0">
                <a:latin typeface="Palatino Linotype"/>
                <a:cs typeface="Palatino Linotype"/>
              </a:rPr>
              <a:t> </a:t>
            </a:r>
            <a:r>
              <a:rPr sz="1800" spc="-45" dirty="0">
                <a:latin typeface="Palatino Linotype"/>
                <a:cs typeface="Palatino Linotype"/>
              </a:rPr>
              <a:t>им</a:t>
            </a:r>
            <a:r>
              <a:rPr sz="1800" spc="-40" dirty="0">
                <a:latin typeface="Palatino Linotype"/>
                <a:cs typeface="Palatino Linotype"/>
              </a:rPr>
              <a:t> </a:t>
            </a:r>
            <a:r>
              <a:rPr sz="1800" spc="10" dirty="0">
                <a:latin typeface="Palatino Linotype"/>
                <a:cs typeface="Palatino Linotype"/>
              </a:rPr>
              <a:t>стихи</a:t>
            </a:r>
            <a:r>
              <a:rPr sz="1800" spc="15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и</a:t>
            </a:r>
            <a:r>
              <a:rPr sz="1800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делают</a:t>
            </a:r>
            <a:r>
              <a:rPr sz="1800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для</a:t>
            </a:r>
            <a:r>
              <a:rPr sz="1800" dirty="0">
                <a:latin typeface="Palatino Linotype"/>
                <a:cs typeface="Palatino Linotype"/>
              </a:rPr>
              <a:t> </a:t>
            </a:r>
            <a:r>
              <a:rPr sz="1800" spc="35" dirty="0">
                <a:latin typeface="Palatino Linotype"/>
                <a:cs typeface="Palatino Linotype"/>
              </a:rPr>
              <a:t>них </a:t>
            </a:r>
            <a:r>
              <a:rPr sz="1800" spc="40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подарки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spc="-15" dirty="0">
                <a:latin typeface="Palatino Linotype"/>
                <a:cs typeface="Palatino Linotype"/>
              </a:rPr>
              <a:t>своими</a:t>
            </a:r>
            <a:r>
              <a:rPr sz="1800" spc="15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руками.</a:t>
            </a:r>
            <a:endParaRPr sz="1800" dirty="0">
              <a:latin typeface="Palatino Linotype"/>
              <a:cs typeface="Palatino Linotype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5"/>
              </a:spcBef>
              <a:tabLst>
                <a:tab pos="1431290" algn="l"/>
                <a:tab pos="3609340" algn="l"/>
              </a:tabLst>
            </a:pPr>
            <a:r>
              <a:rPr sz="1800" spc="-35" dirty="0">
                <a:latin typeface="Palatino Linotype"/>
                <a:cs typeface="Palatino Linotype"/>
              </a:rPr>
              <a:t>Помимо </a:t>
            </a:r>
            <a:r>
              <a:rPr sz="1800" spc="5" dirty="0">
                <a:latin typeface="Palatino Linotype"/>
                <a:cs typeface="Palatino Linotype"/>
              </a:rPr>
              <a:t>прочего, </a:t>
            </a:r>
            <a:r>
              <a:rPr sz="1800" spc="-40" dirty="0">
                <a:latin typeface="Palatino Linotype"/>
                <a:cs typeface="Palatino Linotype"/>
              </a:rPr>
              <a:t>уже </a:t>
            </a:r>
            <a:r>
              <a:rPr sz="1800" spc="10" dirty="0">
                <a:latin typeface="Palatino Linotype"/>
                <a:cs typeface="Palatino Linotype"/>
              </a:rPr>
              <a:t>несколько </a:t>
            </a:r>
            <a:r>
              <a:rPr sz="1800" spc="-5" dirty="0">
                <a:latin typeface="Palatino Linotype"/>
                <a:cs typeface="Palatino Linotype"/>
              </a:rPr>
              <a:t>лет </a:t>
            </a:r>
            <a:r>
              <a:rPr sz="1800" spc="30" dirty="0">
                <a:latin typeface="Palatino Linotype"/>
                <a:cs typeface="Palatino Linotype"/>
              </a:rPr>
              <a:t>в </a:t>
            </a:r>
            <a:r>
              <a:rPr sz="1800" spc="-5" dirty="0">
                <a:latin typeface="Palatino Linotype"/>
                <a:cs typeface="Palatino Linotype"/>
              </a:rPr>
              <a:t>России </a:t>
            </a:r>
            <a:r>
              <a:rPr sz="1800" dirty="0">
                <a:latin typeface="Palatino Linotype"/>
                <a:cs typeface="Palatino Linotype"/>
              </a:rPr>
              <a:t> проходит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социальная</a:t>
            </a:r>
            <a:r>
              <a:rPr sz="1800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акция</a:t>
            </a:r>
            <a:r>
              <a:rPr sz="1800" dirty="0">
                <a:latin typeface="Palatino Linotype"/>
                <a:cs typeface="Palatino Linotype"/>
              </a:rPr>
              <a:t> </a:t>
            </a:r>
            <a:r>
              <a:rPr sz="1800" spc="-20" dirty="0">
                <a:latin typeface="Palatino Linotype"/>
                <a:cs typeface="Palatino Linotype"/>
              </a:rPr>
              <a:t>"Мама,</a:t>
            </a:r>
            <a:r>
              <a:rPr sz="1800" spc="-15" dirty="0">
                <a:latin typeface="Palatino Linotype"/>
                <a:cs typeface="Palatino Linotype"/>
              </a:rPr>
              <a:t> </a:t>
            </a:r>
            <a:r>
              <a:rPr sz="1800" spc="-20" dirty="0">
                <a:latin typeface="Palatino Linotype"/>
                <a:cs typeface="Palatino Linotype"/>
              </a:rPr>
              <a:t>я</a:t>
            </a:r>
            <a:r>
              <a:rPr sz="1800" spc="-1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тебя 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spc="-10" dirty="0">
                <a:latin typeface="Palatino Linotype"/>
                <a:cs typeface="Palatino Linotype"/>
              </a:rPr>
              <a:t>люблю!",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spc="15" dirty="0">
                <a:latin typeface="Palatino Linotype"/>
                <a:cs typeface="Palatino Linotype"/>
              </a:rPr>
              <a:t>приуроченная</a:t>
            </a:r>
            <a:r>
              <a:rPr sz="1800" spc="20" dirty="0">
                <a:latin typeface="Palatino Linotype"/>
                <a:cs typeface="Palatino Linotype"/>
              </a:rPr>
              <a:t> </a:t>
            </a:r>
            <a:r>
              <a:rPr sz="1800" spc="5" dirty="0">
                <a:latin typeface="Palatino Linotype"/>
                <a:cs typeface="Palatino Linotype"/>
              </a:rPr>
              <a:t>ко</a:t>
            </a:r>
            <a:r>
              <a:rPr sz="1800" spc="10" dirty="0">
                <a:latin typeface="Palatino Linotype"/>
                <a:cs typeface="Palatino Linotype"/>
              </a:rPr>
              <a:t> </a:t>
            </a:r>
            <a:r>
              <a:rPr sz="1800" spc="25" dirty="0">
                <a:latin typeface="Palatino Linotype"/>
                <a:cs typeface="Palatino Linotype"/>
              </a:rPr>
              <a:t>Дню</a:t>
            </a:r>
            <a:r>
              <a:rPr sz="1800" spc="30" dirty="0">
                <a:latin typeface="Palatino Linotype"/>
                <a:cs typeface="Palatino Linotype"/>
              </a:rPr>
              <a:t> </a:t>
            </a:r>
            <a:r>
              <a:rPr sz="1800" spc="-15" dirty="0">
                <a:latin typeface="Palatino Linotype"/>
                <a:cs typeface="Palatino Linotype"/>
              </a:rPr>
              <a:t>матери.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В 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spc="10" dirty="0">
                <a:latin typeface="Palatino Linotype"/>
                <a:cs typeface="Palatino Linotype"/>
              </a:rPr>
              <a:t>неделю</a:t>
            </a:r>
            <a:r>
              <a:rPr sz="1800" spc="15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перед</a:t>
            </a:r>
            <a:r>
              <a:rPr sz="1800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праздником</a:t>
            </a:r>
            <a:r>
              <a:rPr sz="1800" dirty="0">
                <a:latin typeface="Palatino Linotype"/>
                <a:cs typeface="Palatino Linotype"/>
              </a:rPr>
              <a:t> </a:t>
            </a:r>
            <a:r>
              <a:rPr sz="1800" spc="30" dirty="0">
                <a:latin typeface="Palatino Linotype"/>
                <a:cs typeface="Palatino Linotype"/>
              </a:rPr>
              <a:t>в</a:t>
            </a:r>
            <a:r>
              <a:rPr sz="1800" spc="35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рамках</a:t>
            </a:r>
            <a:r>
              <a:rPr sz="1800" dirty="0">
                <a:latin typeface="Palatino Linotype"/>
                <a:cs typeface="Palatino Linotype"/>
              </a:rPr>
              <a:t> акции 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проводится</a:t>
            </a:r>
            <a:r>
              <a:rPr sz="1800" dirty="0">
                <a:latin typeface="Palatino Linotype"/>
                <a:cs typeface="Palatino Linotype"/>
              </a:rPr>
              <a:t> </a:t>
            </a:r>
            <a:r>
              <a:rPr sz="1800" spc="5" dirty="0">
                <a:latin typeface="Palatino Linotype"/>
                <a:cs typeface="Palatino Linotype"/>
              </a:rPr>
              <a:t>раздача</a:t>
            </a:r>
            <a:r>
              <a:rPr sz="1800" spc="10" dirty="0">
                <a:latin typeface="Palatino Linotype"/>
                <a:cs typeface="Palatino Linotype"/>
              </a:rPr>
              <a:t> </a:t>
            </a:r>
            <a:r>
              <a:rPr sz="1800" spc="5" dirty="0">
                <a:latin typeface="Palatino Linotype"/>
                <a:cs typeface="Palatino Linotype"/>
              </a:rPr>
              <a:t>тематических</a:t>
            </a:r>
            <a:r>
              <a:rPr sz="1800" spc="10" dirty="0">
                <a:latin typeface="Palatino Linotype"/>
                <a:cs typeface="Palatino Linotype"/>
              </a:rPr>
              <a:t> </a:t>
            </a:r>
            <a:r>
              <a:rPr sz="1800" spc="5" dirty="0">
                <a:latin typeface="Palatino Linotype"/>
                <a:cs typeface="Palatino Linotype"/>
              </a:rPr>
              <a:t>открыток, </a:t>
            </a:r>
            <a:r>
              <a:rPr sz="1800" spc="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которые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spc="-40" dirty="0">
                <a:latin typeface="Palatino Linotype"/>
                <a:cs typeface="Palatino Linotype"/>
              </a:rPr>
              <a:t>можно</a:t>
            </a:r>
            <a:r>
              <a:rPr sz="1800" spc="-3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подарить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spc="-40" dirty="0">
                <a:latin typeface="Palatino Linotype"/>
                <a:cs typeface="Palatino Linotype"/>
              </a:rPr>
              <a:t>мамам,</a:t>
            </a:r>
            <a:r>
              <a:rPr sz="1800" spc="-3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а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spc="-25" dirty="0">
                <a:latin typeface="Palatino Linotype"/>
                <a:cs typeface="Palatino Linotype"/>
              </a:rPr>
              <a:t>также </a:t>
            </a:r>
            <a:r>
              <a:rPr sz="1800" spc="-20" dirty="0">
                <a:latin typeface="Palatino Linotype"/>
                <a:cs typeface="Palatino Linotype"/>
              </a:rPr>
              <a:t> </a:t>
            </a:r>
            <a:r>
              <a:rPr sz="1800" spc="30" dirty="0">
                <a:latin typeface="Palatino Linotype"/>
                <a:cs typeface="Palatino Linotype"/>
              </a:rPr>
              <a:t>др</a:t>
            </a:r>
            <a:r>
              <a:rPr sz="1800" spc="15" dirty="0">
                <a:latin typeface="Palatino Linotype"/>
                <a:cs typeface="Palatino Linotype"/>
              </a:rPr>
              <a:t>у</a:t>
            </a:r>
            <a:r>
              <a:rPr sz="1800" spc="75" dirty="0">
                <a:latin typeface="Palatino Linotype"/>
                <a:cs typeface="Palatino Linotype"/>
              </a:rPr>
              <a:t>г</a:t>
            </a:r>
            <a:r>
              <a:rPr sz="1800" spc="-5" dirty="0">
                <a:latin typeface="Palatino Linotype"/>
                <a:cs typeface="Palatino Linotype"/>
              </a:rPr>
              <a:t>ие</a:t>
            </a:r>
            <a:r>
              <a:rPr sz="1800" dirty="0">
                <a:latin typeface="Palatino Linotype"/>
                <a:cs typeface="Palatino Linotype"/>
              </a:rPr>
              <a:t>	</a:t>
            </a:r>
            <a:r>
              <a:rPr sz="1800" spc="-25" dirty="0" err="1" smtClean="0">
                <a:latin typeface="Palatino Linotype"/>
                <a:cs typeface="Palatino Linotype"/>
              </a:rPr>
              <a:t>мероп</a:t>
            </a:r>
            <a:r>
              <a:rPr sz="1800" spc="-15" dirty="0" err="1" smtClean="0">
                <a:latin typeface="Palatino Linotype"/>
                <a:cs typeface="Palatino Linotype"/>
              </a:rPr>
              <a:t>р</a:t>
            </a:r>
            <a:r>
              <a:rPr sz="1800" spc="-5" dirty="0" err="1" smtClean="0">
                <a:latin typeface="Palatino Linotype"/>
                <a:cs typeface="Palatino Linotype"/>
              </a:rPr>
              <a:t>ият</a:t>
            </a:r>
            <a:r>
              <a:rPr sz="1800" spc="-10" dirty="0" err="1" smtClean="0">
                <a:latin typeface="Palatino Linotype"/>
                <a:cs typeface="Palatino Linotype"/>
              </a:rPr>
              <a:t>ия</a:t>
            </a:r>
            <a:r>
              <a:rPr sz="1800" spc="-10" dirty="0" smtClean="0">
                <a:latin typeface="Palatino Linotype"/>
                <a:cs typeface="Palatino Linotype"/>
              </a:rPr>
              <a:t>,</a:t>
            </a:r>
            <a:endParaRPr lang="ru-RU" dirty="0">
              <a:latin typeface="Palatino Linotype"/>
              <a:cs typeface="Palatino Linotype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5"/>
              </a:spcBef>
              <a:tabLst>
                <a:tab pos="1431290" algn="l"/>
                <a:tab pos="3609340" algn="l"/>
              </a:tabLst>
            </a:pPr>
            <a:r>
              <a:rPr sz="1800" spc="-25" dirty="0" err="1" smtClean="0">
                <a:latin typeface="Palatino Linotype"/>
                <a:cs typeface="Palatino Linotype"/>
              </a:rPr>
              <a:t>по</a:t>
            </a:r>
            <a:r>
              <a:rPr sz="1800" spc="-15" dirty="0" err="1" smtClean="0">
                <a:latin typeface="Palatino Linotype"/>
                <a:cs typeface="Palatino Linotype"/>
              </a:rPr>
              <a:t>с</a:t>
            </a:r>
            <a:r>
              <a:rPr sz="1800" spc="20" dirty="0" err="1" smtClean="0">
                <a:latin typeface="Palatino Linotype"/>
                <a:cs typeface="Palatino Linotype"/>
              </a:rPr>
              <a:t>в</a:t>
            </a:r>
            <a:r>
              <a:rPr sz="1800" spc="-25" dirty="0" err="1" smtClean="0">
                <a:latin typeface="Palatino Linotype"/>
                <a:cs typeface="Palatino Linotype"/>
              </a:rPr>
              <a:t>ящ</a:t>
            </a:r>
            <a:r>
              <a:rPr sz="1800" spc="30" dirty="0" err="1" smtClean="0">
                <a:latin typeface="Palatino Linotype"/>
                <a:cs typeface="Palatino Linotype"/>
              </a:rPr>
              <a:t>енные</a:t>
            </a:r>
            <a:r>
              <a:rPr sz="1800" spc="30" dirty="0" smtClean="0">
                <a:latin typeface="Palatino Linotype"/>
                <a:cs typeface="Palatino Linotype"/>
              </a:rPr>
              <a:t>  </a:t>
            </a:r>
            <a:r>
              <a:rPr sz="1800" spc="5" dirty="0">
                <a:latin typeface="Palatino Linotype"/>
                <a:cs typeface="Palatino Linotype"/>
              </a:rPr>
              <a:t>празднику.</a:t>
            </a:r>
            <a:endParaRPr sz="18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" name="object 10"/>
          <p:cNvPicPr/>
          <p:nvPr/>
        </p:nvPicPr>
        <p:blipFill>
          <a:blip r:embed="rId3" cstate="print">
            <a:clrChange>
              <a:clrFrom>
                <a:srgbClr val="FBE1EF"/>
              </a:clrFrom>
              <a:clrTo>
                <a:srgbClr val="FBE1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228600"/>
            <a:ext cx="2459164" cy="17118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43200" y="1828800"/>
            <a:ext cx="586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Слово</a:t>
            </a: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30" dirty="0" smtClean="0">
                <a:latin typeface="Times New Roman" pitchFamily="18" charset="0"/>
                <a:cs typeface="Times New Roman" pitchFamily="18" charset="0"/>
              </a:rPr>
              <a:t>"мама"</a:t>
            </a:r>
            <a:r>
              <a:rPr lang="ru-RU" sz="24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10" dirty="0" smtClean="0">
                <a:latin typeface="Times New Roman" pitchFamily="18" charset="0"/>
                <a:cs typeface="Times New Roman" pitchFamily="18" charset="0"/>
              </a:rPr>
              <a:t>звучит</a:t>
            </a:r>
            <a:r>
              <a:rPr lang="ru-RU" sz="240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35" dirty="0" smtClean="0">
                <a:latin typeface="Times New Roman" pitchFamily="18" charset="0"/>
                <a:cs typeface="Times New Roman" pitchFamily="18" charset="0"/>
              </a:rPr>
              <a:t>похоже</a:t>
            </a:r>
            <a:r>
              <a:rPr lang="ru-RU" sz="2400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15" dirty="0" smtClean="0">
                <a:latin typeface="Times New Roman" pitchFamily="18" charset="0"/>
                <a:cs typeface="Times New Roman" pitchFamily="18" charset="0"/>
              </a:rPr>
              <a:t>многих </a:t>
            </a:r>
            <a:r>
              <a:rPr lang="ru-RU" sz="2400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языках</a:t>
            </a:r>
            <a:r>
              <a:rPr lang="ru-RU" sz="24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мира.</a:t>
            </a:r>
            <a:r>
              <a:rPr lang="ru-RU" sz="24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5" dirty="0" smtClean="0">
                <a:latin typeface="Times New Roman" pitchFamily="18" charset="0"/>
                <a:cs typeface="Times New Roman" pitchFamily="18" charset="0"/>
              </a:rPr>
              <a:t>Считается,</a:t>
            </a:r>
            <a:r>
              <a:rPr lang="ru-RU" sz="24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15" dirty="0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400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4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400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50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400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15" dirty="0" smtClean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связано</a:t>
            </a:r>
            <a:r>
              <a:rPr lang="ru-RU" sz="24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5" dirty="0" smtClean="0">
                <a:latin typeface="Times New Roman" pitchFamily="18" charset="0"/>
                <a:cs typeface="Times New Roman" pitchFamily="18" charset="0"/>
              </a:rPr>
              <a:t>тем,</a:t>
            </a:r>
            <a:r>
              <a:rPr lang="ru-RU" sz="2400" spc="4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15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spc="10" dirty="0" smtClean="0">
                <a:latin typeface="Times New Roman" pitchFamily="18" charset="0"/>
                <a:cs typeface="Times New Roman" pitchFamily="18" charset="0"/>
              </a:rPr>
              <a:t>оно  </a:t>
            </a: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происходит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spc="5" dirty="0" smtClean="0">
                <a:latin typeface="Times New Roman" pitchFamily="18" charset="0"/>
                <a:cs typeface="Times New Roman" pitchFamily="18" charset="0"/>
              </a:rPr>
              <a:t>звуков,</a:t>
            </a:r>
            <a:r>
              <a:rPr lang="ru-RU" sz="2400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lang="ru-RU" sz="24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издает</a:t>
            </a:r>
            <a:r>
              <a:rPr lang="ru-RU" sz="2400" spc="5" dirty="0" smtClean="0">
                <a:latin typeface="Times New Roman" pitchFamily="18" charset="0"/>
                <a:cs typeface="Times New Roman" pitchFamily="18" charset="0"/>
              </a:rPr>
              <a:t> ребенок.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38400" y="3352800"/>
            <a:ext cx="6324600" cy="2690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457200"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20" dirty="0" smtClean="0">
                <a:latin typeface="Times New Roman" pitchFamily="18" charset="0"/>
                <a:cs typeface="Times New Roman" pitchFamily="18" charset="0"/>
              </a:rPr>
              <a:t>августе </a:t>
            </a:r>
            <a:r>
              <a:rPr lang="ru-RU" sz="2400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ru-RU" sz="24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15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2400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президент </a:t>
            </a: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России 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25" dirty="0" smtClean="0">
                <a:latin typeface="Times New Roman" pitchFamily="18" charset="0"/>
                <a:cs typeface="Times New Roman" pitchFamily="18" charset="0"/>
              </a:rPr>
              <a:t>Путин</a:t>
            </a:r>
            <a:r>
              <a:rPr lang="ru-RU" sz="2400" spc="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5" dirty="0" smtClean="0">
                <a:latin typeface="Times New Roman" pitchFamily="18" charset="0"/>
                <a:cs typeface="Times New Roman" pitchFamily="18" charset="0"/>
              </a:rPr>
              <a:t>подписал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указ, </a:t>
            </a:r>
            <a:r>
              <a:rPr lang="ru-RU" sz="2400" spc="-4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учреждающий </a:t>
            </a:r>
            <a:r>
              <a:rPr lang="ru-RU" sz="2400" spc="5" dirty="0" smtClean="0">
                <a:latin typeface="Times New Roman" pitchFamily="18" charset="0"/>
                <a:cs typeface="Times New Roman" pitchFamily="18" charset="0"/>
              </a:rPr>
              <a:t>звание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"Мать- </a:t>
            </a:r>
            <a:r>
              <a:rPr lang="ru-RU" sz="2400" spc="-4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5" dirty="0" smtClean="0">
                <a:latin typeface="Times New Roman" pitchFamily="18" charset="0"/>
                <a:cs typeface="Times New Roman" pitchFamily="18" charset="0"/>
              </a:rPr>
              <a:t>героиня".</a:t>
            </a:r>
            <a:endParaRPr lang="en-US" sz="2400" spc="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indent="457200">
              <a:lnSpc>
                <a:spcPct val="100000"/>
              </a:lnSpc>
              <a:spcBef>
                <a:spcPts val="100"/>
              </a:spcBef>
            </a:pPr>
            <a:r>
              <a:rPr lang="ru-RU" sz="24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15" dirty="0" smtClean="0">
                <a:latin typeface="Times New Roman" pitchFamily="18" charset="0"/>
                <a:cs typeface="Times New Roman" pitchFamily="18" charset="0"/>
              </a:rPr>
              <a:t>Оно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присваивается </a:t>
            </a:r>
            <a:r>
              <a:rPr lang="ru-RU" sz="2400" spc="-4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5" dirty="0" smtClean="0">
                <a:latin typeface="Times New Roman" pitchFamily="18" charset="0"/>
                <a:cs typeface="Times New Roman" pitchFamily="18" charset="0"/>
              </a:rPr>
              <a:t>женщинам,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5" dirty="0" smtClean="0">
                <a:latin typeface="Times New Roman" pitchFamily="18" charset="0"/>
                <a:cs typeface="Times New Roman" pitchFamily="18" charset="0"/>
              </a:rPr>
              <a:t>родившим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воспитавшим</a:t>
            </a: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2400" spc="-4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5" dirty="0" smtClean="0">
                <a:latin typeface="Times New Roman" pitchFamily="18" charset="0"/>
                <a:cs typeface="Times New Roman" pitchFamily="18" charset="0"/>
              </a:rPr>
              <a:t>детей.</a:t>
            </a:r>
            <a:endParaRPr lang="en-US" sz="2400" spc="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indent="457200"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Награжденной </a:t>
            </a:r>
            <a:r>
              <a:rPr lang="ru-RU" sz="2400" spc="-4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женщине</a:t>
            </a: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10" dirty="0" smtClean="0">
                <a:latin typeface="Times New Roman" pitchFamily="18" charset="0"/>
                <a:cs typeface="Times New Roman" pitchFamily="18" charset="0"/>
              </a:rPr>
              <a:t>единовременно </a:t>
            </a:r>
            <a:r>
              <a:rPr lang="ru-RU" sz="2400" spc="-4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25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ып</a:t>
            </a:r>
            <a:r>
              <a:rPr lang="ru-RU" sz="2400" spc="-25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spc="1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spc="60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spc="25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ает</a:t>
            </a:r>
            <a:r>
              <a:rPr lang="ru-RU" sz="2400" spc="5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spc="15" dirty="0" smtClean="0">
                <a:latin typeface="Times New Roman" pitchFamily="18" charset="0"/>
                <a:cs typeface="Times New Roman" pitchFamily="18" charset="0"/>
              </a:rPr>
              <a:t>один  </a:t>
            </a:r>
            <a:r>
              <a:rPr lang="ru-RU" sz="2400" spc="-15" dirty="0" smtClean="0">
                <a:latin typeface="Times New Roman" pitchFamily="18" charset="0"/>
                <a:cs typeface="Times New Roman" pitchFamily="18" charset="0"/>
              </a:rPr>
              <a:t>миллион</a:t>
            </a:r>
            <a:r>
              <a:rPr lang="ru-RU" sz="2400" spc="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8" name="object 8"/>
          <p:cNvSpPr txBox="1"/>
          <p:nvPr/>
        </p:nvSpPr>
        <p:spPr>
          <a:xfrm>
            <a:off x="3352800" y="533400"/>
            <a:ext cx="46482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  <a:ea typeface="+mj-ea"/>
                <a:cs typeface="Calibri"/>
              </a:rPr>
              <a:t>Интересный факт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76600" y="1524000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-25" dirty="0" smtClean="0">
                <a:latin typeface="Times New Roman" pitchFamily="18" charset="0"/>
                <a:cs typeface="Times New Roman" pitchFamily="18" charset="0"/>
              </a:rPr>
              <a:t>Самой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10" dirty="0" smtClean="0">
                <a:latin typeface="Times New Roman" pitchFamily="18" charset="0"/>
                <a:cs typeface="Times New Roman" pitchFamily="18" charset="0"/>
              </a:rPr>
              <a:t>многодетной 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матерью </a:t>
            </a: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является</a:t>
            </a: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5" dirty="0" smtClean="0">
                <a:latin typeface="Times New Roman" pitchFamily="18" charset="0"/>
                <a:cs typeface="Times New Roman" pitchFamily="18" charset="0"/>
              </a:rPr>
              <a:t>71-летняя </a:t>
            </a:r>
            <a:r>
              <a:rPr lang="ru-RU" sz="24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15" dirty="0" smtClean="0">
                <a:latin typeface="Times New Roman" pitchFamily="18" charset="0"/>
                <a:cs typeface="Times New Roman" pitchFamily="18" charset="0"/>
              </a:rPr>
              <a:t>Татьяна</a:t>
            </a:r>
            <a:r>
              <a:rPr lang="ru-RU" sz="2400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5" dirty="0" smtClean="0">
                <a:latin typeface="Times New Roman" pitchFamily="18" charset="0"/>
                <a:cs typeface="Times New Roman" pitchFamily="18" charset="0"/>
              </a:rPr>
              <a:t>Сорокина</a:t>
            </a:r>
            <a:r>
              <a:rPr lang="ru-RU" sz="24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4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spc="-48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Ростовской</a:t>
            </a:r>
            <a:r>
              <a:rPr lang="ru-RU" sz="2400" spc="1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области.</a:t>
            </a:r>
            <a:r>
              <a:rPr lang="ru-RU" sz="2400" spc="15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71800" y="3276600"/>
            <a:ext cx="594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  <a:tabLst>
                <a:tab pos="2769235" algn="l"/>
              </a:tabLst>
            </a:pPr>
            <a:r>
              <a:rPr lang="ru-RU" sz="2400" spc="-50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400" spc="18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свою</a:t>
            </a:r>
            <a:r>
              <a:rPr lang="en-US" sz="24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5" dirty="0" smtClean="0">
                <a:latin typeface="Times New Roman" pitchFamily="18" charset="0"/>
                <a:cs typeface="Times New Roman" pitchFamily="18" charset="0"/>
              </a:rPr>
              <a:t>жизнь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20" dirty="0" smtClean="0">
                <a:latin typeface="Times New Roman" pitchFamily="18" charset="0"/>
                <a:cs typeface="Times New Roman" pitchFamily="18" charset="0"/>
              </a:rPr>
              <a:t>она</a:t>
            </a:r>
            <a:r>
              <a:rPr lang="ru-RU" sz="2400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воспитала</a:t>
            </a: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83 </a:t>
            </a: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15" dirty="0" smtClean="0">
                <a:latin typeface="Times New Roman" pitchFamily="18" charset="0"/>
                <a:cs typeface="Times New Roman" pitchFamily="18" charset="0"/>
              </a:rPr>
              <a:t>ребенка,</a:t>
            </a:r>
            <a:r>
              <a:rPr lang="ru-RU" sz="2400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40" dirty="0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ru-RU" sz="2400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5" dirty="0" smtClean="0">
                <a:latin typeface="Times New Roman" pitchFamily="18" charset="0"/>
                <a:cs typeface="Times New Roman" pitchFamily="18" charset="0"/>
              </a:rPr>
              <a:t>которых </a:t>
            </a:r>
            <a:r>
              <a:rPr lang="ru-RU" sz="2400" spc="-48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5" dirty="0" smtClean="0"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ru-RU" sz="2400" spc="-3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стоя</a:t>
            </a:r>
            <a:r>
              <a:rPr lang="ru-RU" sz="2400" spc="-15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spc="-25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spc="35" dirty="0" smtClean="0">
                <a:latin typeface="Times New Roman" pitchFamily="18" charset="0"/>
                <a:cs typeface="Times New Roman" pitchFamily="18" charset="0"/>
              </a:rPr>
              <a:t>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оди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 только</a:t>
            </a:r>
            <a:r>
              <a:rPr lang="ru-RU" sz="24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40" dirty="0" smtClean="0">
                <a:latin typeface="Times New Roman" pitchFamily="18" charset="0"/>
                <a:cs typeface="Times New Roman" pitchFamily="18" charset="0"/>
              </a:rPr>
              <a:t>двух</a:t>
            </a:r>
            <a:r>
              <a:rPr lang="ru-RU" sz="2400" spc="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5" dirty="0" smtClean="0">
                <a:latin typeface="Times New Roman" pitchFamily="18" charset="0"/>
                <a:cs typeface="Times New Roman" pitchFamily="18" charset="0"/>
              </a:rPr>
              <a:t>детей,</a:t>
            </a:r>
            <a:r>
              <a:rPr lang="ru-RU" sz="2400" spc="10" dirty="0" smtClean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240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10" dirty="0" smtClean="0">
                <a:latin typeface="Times New Roman" pitchFamily="18" charset="0"/>
                <a:cs typeface="Times New Roman" pitchFamily="18" charset="0"/>
              </a:rPr>
              <a:t>остальные</a:t>
            </a:r>
            <a:r>
              <a:rPr lang="ru-RU" sz="240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25" dirty="0" smtClean="0">
                <a:latin typeface="Times New Roman" pitchFamily="18" charset="0"/>
                <a:cs typeface="Times New Roman" pitchFamily="18" charset="0"/>
              </a:rPr>
              <a:t>усыновленные</a:t>
            </a:r>
            <a:r>
              <a:rPr lang="ru-RU" sz="2400" spc="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spc="-48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приемные.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3749" y="3886200"/>
            <a:ext cx="2520251" cy="246414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80351" y="260604"/>
            <a:ext cx="1593088" cy="14273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43200" y="609600"/>
            <a:ext cx="5105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это значит нежность,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ласка, доброта,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это безмятежность,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радость, красота!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это на ночь сказка,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утренний рассвет,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 трудный час подсказка,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мудрость и совет!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это зелень лета,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снег, осенний лист,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это лучик света,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это значит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ЖИЗНЬ!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133600"/>
            <a:ext cx="5715000" cy="231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518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История   праздника</vt:lpstr>
      <vt:lpstr>ДЕНЬ МАТЕРИ в России</vt:lpstr>
      <vt:lpstr>Символом Дня матери в России стала незабудка,  считается, что маленький и нежный цветок  символизирует постоянность, преданность и  бескорыстную любовь - то, с чем более всего  ассоциируется образ матери. Еще одним традиционным атрибутом праздника  считается изображение плюшевого медведя,  который держит в своих лапах незабудку.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ok</cp:lastModifiedBy>
  <cp:revision>4</cp:revision>
  <dcterms:created xsi:type="dcterms:W3CDTF">2024-11-18T06:14:25Z</dcterms:created>
  <dcterms:modified xsi:type="dcterms:W3CDTF">2024-11-19T05:54:39Z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2024-11-18T00:00:00Z</vt:filetime>
  </property>
</Properties>
</file>