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61" r:id="rId4"/>
    <p:sldId id="279" r:id="rId5"/>
    <p:sldId id="265" r:id="rId6"/>
    <p:sldId id="275" r:id="rId7"/>
    <p:sldId id="262" r:id="rId8"/>
    <p:sldId id="263" r:id="rId9"/>
    <p:sldId id="264" r:id="rId10"/>
    <p:sldId id="276" r:id="rId11"/>
    <p:sldId id="266" r:id="rId12"/>
    <p:sldId id="274" r:id="rId13"/>
    <p:sldId id="259" r:id="rId14"/>
    <p:sldId id="270" r:id="rId15"/>
    <p:sldId id="268" r:id="rId16"/>
    <p:sldId id="260" r:id="rId17"/>
    <p:sldId id="271" r:id="rId18"/>
    <p:sldId id="272" r:id="rId19"/>
    <p:sldId id="273" r:id="rId20"/>
    <p:sldId id="277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364" y="18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microsoft.com/office/2007/relationships/hdphoto" Target="../media/hdphoto8.wdp"/><Relationship Id="rId12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.png"/><Relationship Id="rId5" Type="http://schemas.openxmlformats.org/officeDocument/2006/relationships/image" Target="../media/image32.jpeg"/><Relationship Id="rId10" Type="http://schemas.microsoft.com/office/2007/relationships/hdphoto" Target="../media/hdphoto9.wdp"/><Relationship Id="rId4" Type="http://schemas.microsoft.com/office/2007/relationships/hdphoto" Target="../media/hdphoto3.wdp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microsoft.com/office/2007/relationships/hdphoto" Target="../media/hdphoto10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microsoft.com/office/2007/relationships/hdphoto" Target="../media/hdphoto3.wdp"/><Relationship Id="rId9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5.png"/><Relationship Id="rId7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12.wdp"/><Relationship Id="rId4" Type="http://schemas.openxmlformats.org/officeDocument/2006/relationships/image" Target="../media/image46.png"/><Relationship Id="rId9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5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15" y="1635646"/>
            <a:ext cx="3242804" cy="23101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3644" y="19548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istral" pitchFamily="66" charset="0"/>
              </a:rPr>
              <a:t>27 мая – Общероссийский день библиотек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0200" y="4013852"/>
            <a:ext cx="586814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итальянском городе </a:t>
            </a:r>
            <a:r>
              <a:rPr lang="ru-RU" b="1" dirty="0" err="1"/>
              <a:t>Перуджа</a:t>
            </a:r>
            <a:r>
              <a:rPr lang="ru-RU" b="1" dirty="0"/>
              <a:t> есть библиотека имени </a:t>
            </a:r>
            <a:r>
              <a:rPr lang="ru-RU" b="1" dirty="0" err="1"/>
              <a:t>Сандро</a:t>
            </a:r>
            <a:r>
              <a:rPr lang="ru-RU" b="1" dirty="0"/>
              <a:t> </a:t>
            </a:r>
            <a:r>
              <a:rPr lang="ru-RU" b="1" dirty="0" err="1"/>
              <a:t>Пенны</a:t>
            </a:r>
            <a:r>
              <a:rPr lang="ru-RU" b="1" dirty="0"/>
              <a:t>, здание которой выглядит, как летающая тарелка.</a:t>
            </a:r>
          </a:p>
        </p:txBody>
      </p:sp>
      <p:pic>
        <p:nvPicPr>
          <p:cNvPr id="12290" name="Picture 2" descr="https://obshe.net/upload/000/u10/5a/c6/3f9cd62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8739"/>
            <a:ext cx="5903439" cy="392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s.123rf.com/450wm/morphart/morphart1910/morphart191011335/132694003-alien-with-books-illustration-vector-on-white-background-.jpg?ver=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" b="100000" l="222" r="100000">
                        <a14:foregroundMark x1="29333" y1="41080" x2="25778" y2="43192"/>
                        <a14:foregroundMark x1="27556" y1="46244" x2="24667" y2="49531"/>
                        <a14:foregroundMark x1="70667" y1="41784" x2="78222" y2="45070"/>
                        <a14:foregroundMark x1="72667" y1="46948" x2="75111" y2="48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61" y="267041"/>
            <a:ext cx="1748327" cy="16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2676" y="2931790"/>
            <a:ext cx="7974632" cy="203132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В </a:t>
            </a:r>
            <a:r>
              <a:rPr lang="ru-RU" b="1" dirty="0"/>
              <a:t>Москве во время ежегодной культурной акции «Библионочь» с 28 на 29 мая 2022 года открыли самую высокую библиотеку. Учреждение находится на 89 этаже флагманского небоскреба Москва-Сити «Федерация</a:t>
            </a:r>
            <a:r>
              <a:rPr lang="ru-RU" b="1" dirty="0" smtClean="0"/>
              <a:t>» (на высоте 327 метров).</a:t>
            </a:r>
          </a:p>
          <a:p>
            <a:pPr algn="just"/>
            <a:r>
              <a:rPr lang="ru-RU" b="1" dirty="0" smtClean="0"/>
              <a:t>     Это </a:t>
            </a:r>
            <a:r>
              <a:rPr lang="ru-RU" b="1" dirty="0"/>
              <a:t>мероприятие стало «изюминкой» традиционной библиотечной акции. Новая библиотека может получить рекордный статус. Уникальный проект уже предложен к внесению в Книгу Гиннеса.</a:t>
            </a:r>
          </a:p>
        </p:txBody>
      </p:sp>
      <p:pic>
        <p:nvPicPr>
          <p:cNvPr id="2050" name="Picture 2" descr="https://xn----7sbf0aahnq1aem.xn--80aswg/assets/news/1658752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95" y="136456"/>
            <a:ext cx="2795333" cy="2795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ото: вид со смотровой площадки Москва сити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6457"/>
            <a:ext cx="4106887" cy="2736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6648" y="1116488"/>
            <a:ext cx="3735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Самой </a:t>
            </a:r>
            <a:r>
              <a:rPr lang="ru-RU" b="1" dirty="0"/>
              <a:t>загадочной библиотекой считается библиотека Ивана Грозного. Есть предположение, что она спрятана в подземельях Кремля в Москве. </a:t>
            </a:r>
            <a:r>
              <a:rPr lang="ru-RU" b="1" dirty="0" smtClean="0"/>
              <a:t>Её ищут </a:t>
            </a:r>
            <a:r>
              <a:rPr lang="ru-RU" b="1" dirty="0"/>
              <a:t>многие столетия, но пока </a:t>
            </a:r>
            <a:r>
              <a:rPr lang="ru-RU" b="1" dirty="0" smtClean="0"/>
              <a:t>безуспешно. </a:t>
            </a:r>
          </a:p>
          <a:p>
            <a:pPr algn="just"/>
            <a:r>
              <a:rPr lang="ru-RU" b="1" dirty="0" smtClean="0"/>
              <a:t>   У этого </a:t>
            </a:r>
            <a:r>
              <a:rPr lang="ru-RU" b="1" dirty="0"/>
              <a:t>уникального собрания даже имеется свое название </a:t>
            </a:r>
            <a:r>
              <a:rPr lang="ru-RU" b="1" dirty="0" smtClean="0"/>
              <a:t>– </a:t>
            </a:r>
            <a:r>
              <a:rPr lang="ru-RU" b="1" dirty="0"/>
              <a:t>Либерия. </a:t>
            </a:r>
          </a:p>
        </p:txBody>
      </p:sp>
      <p:pic>
        <p:nvPicPr>
          <p:cNvPr id="6148" name="Picture 4" descr="http://itd0.mycdn.me/image?id=902761027619&amp;t=20&amp;plc=MOBILE&amp;tkn=*mXcAY1M1-NWINylt2yfjYlRx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4" y="847626"/>
            <a:ext cx="4473120" cy="3131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100-raskrasok.ru/wp-content/uploads/2022/05/krilov_fo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100-raskrasok.ru/wp-content/uploads/2022/05/krilov_fon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100-raskrasok.ru/wp-content/uploads/2022/05/krilov_fon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34182" y="332558"/>
            <a:ext cx="8272580" cy="4810942"/>
            <a:chOff x="434182" y="332558"/>
            <a:chExt cx="8272580" cy="481094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34182" y="332558"/>
              <a:ext cx="8272580" cy="4810942"/>
              <a:chOff x="434182" y="332558"/>
              <a:chExt cx="8272580" cy="4810942"/>
            </a:xfrm>
          </p:grpSpPr>
          <p:pic>
            <p:nvPicPr>
              <p:cNvPr id="10244" name="Picture 4" descr="https://image3.slideserve.com/5995157/slide16-l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34182" y="332558"/>
                <a:ext cx="8272580" cy="3960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4" name="Picture 14" descr="https://api.bnnapp.com/__proxy_host/i.mycdn.me/i?r=AyENid1PUfRjbfTS8I1wumQ-R-O4VefCuS6OQZz-mKUmvg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57362" y1="8750" x2="60429" y2="172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355976" y="354245"/>
                <a:ext cx="1143796" cy="1682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0" name="Picture 20" descr="https://otkritkis.com/wp-content/uploads/2021/11/4679717-thumb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66337" flipH="1">
                <a:off x="2413931" y="3388728"/>
                <a:ext cx="1270659" cy="956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2" name="Picture 22" descr="https://sun9-1.userapi.com/impf/c851436/v851436729/dc9b/FhNuW1Bo6CQ.jpg?size=604x604&amp;quality=96&amp;sign=85ecdf72a0d5ce094ec710ffa0b2d094&amp;type=album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99669">
                            <a14:foregroundMark x1="93046" y1="56291" x2="91391" y2="58940"/>
                            <a14:foregroundMark x1="91391" y1="71358" x2="87252" y2="74007"/>
                            <a14:foregroundMark x1="69536" y1="78808" x2="65066" y2="86093"/>
                            <a14:foregroundMark x1="86258" y1="83113" x2="79967" y2="89901"/>
                            <a14:foregroundMark x1="37252" y1="86093" x2="37252" y2="8609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1531" y="3199284"/>
                <a:ext cx="1944215" cy="1944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book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9710" r="23328"/>
            <a:stretch/>
          </p:blipFill>
          <p:spPr bwMode="auto">
            <a:xfrm>
              <a:off x="475101" y="3497114"/>
              <a:ext cx="1720635" cy="119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97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995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Большую роль в истории библиотек сыграл писатель Иоганн Гете. Он 30 лет занимался библиотеками.</a:t>
            </a:r>
          </a:p>
        </p:txBody>
      </p:sp>
      <p:pic>
        <p:nvPicPr>
          <p:cNvPr id="11266" name="Picture 2" descr="https://rgnp.ru/wp-content/uploads/1/0/1/1018a4ee83e415cf519eefa7f2e70e31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5" y="374573"/>
            <a:ext cx="6538580" cy="4429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906" y="3619135"/>
            <a:ext cx="2585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Из общественных библиотек </a:t>
            </a:r>
            <a:r>
              <a:rPr lang="ru-RU" b="1" dirty="0" smtClean="0">
                <a:solidFill>
                  <a:schemeClr val="bg1"/>
                </a:solidFill>
              </a:rPr>
              <a:t> наиболее </a:t>
            </a:r>
            <a:r>
              <a:rPr lang="ru-RU" b="1" dirty="0">
                <a:solidFill>
                  <a:schemeClr val="bg1"/>
                </a:solidFill>
              </a:rPr>
              <a:t>часто воруют Книгу рекордов Гиннеса.</a:t>
            </a:r>
          </a:p>
        </p:txBody>
      </p:sp>
      <p:pic>
        <p:nvPicPr>
          <p:cNvPr id="5" name="Picture 4" descr="https://fx-rating.info/wp-content/uploads/2020/06/870x489_0x113_detail_crop_20200617064114_db639c55_a50c8699210f474f733932e2fd26406e16ab70c9e49504e88969cb43135e921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62205"/>
            <a:ext cx="5958562" cy="31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1570" y="267494"/>
            <a:ext cx="5228862" cy="3693319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dirty="0" err="1" smtClean="0">
                <a:solidFill>
                  <a:schemeClr val="bg1"/>
                </a:solidFill>
              </a:rPr>
              <a:t>Библиоклептомания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– заболевание, которое характеризуется чрезмерной любовью к книгам и стремлением присвоить себе библиотечные экземпляры. Стивен </a:t>
            </a:r>
            <a:r>
              <a:rPr lang="ru-RU" b="1" dirty="0" err="1">
                <a:solidFill>
                  <a:schemeClr val="bg1"/>
                </a:solidFill>
              </a:rPr>
              <a:t>Блумберг</a:t>
            </a:r>
            <a:r>
              <a:rPr lang="ru-RU" b="1" dirty="0">
                <a:solidFill>
                  <a:schemeClr val="bg1"/>
                </a:solidFill>
              </a:rPr>
              <a:t>, страдавший этой болезнью, похитил около 23 тысяч книг из 268 библиотек в разных странах мира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Чтобы </a:t>
            </a:r>
            <a:r>
              <a:rPr lang="ru-RU" b="1" dirty="0">
                <a:solidFill>
                  <a:schemeClr val="bg1"/>
                </a:solidFill>
              </a:rPr>
              <a:t>составить свою коллекцию, которую оценивают примерно в 20 миллионов долларов, </a:t>
            </a:r>
            <a:r>
              <a:rPr lang="ru-RU" b="1" dirty="0" err="1">
                <a:solidFill>
                  <a:schemeClr val="bg1"/>
                </a:solidFill>
              </a:rPr>
              <a:t>Блумберг</a:t>
            </a:r>
            <a:r>
              <a:rPr lang="ru-RU" b="1" dirty="0">
                <a:solidFill>
                  <a:schemeClr val="bg1"/>
                </a:solidFill>
              </a:rPr>
              <a:t> применял самые разнообразные методы: иногда он пробирался в библиотеку через вентиляционную систему и шахту лифта.</a:t>
            </a:r>
          </a:p>
        </p:txBody>
      </p:sp>
      <p:pic>
        <p:nvPicPr>
          <p:cNvPr id="5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83570" y="411510"/>
            <a:ext cx="3048000" cy="4446935"/>
            <a:chOff x="183570" y="411510"/>
            <a:chExt cx="3048000" cy="4446935"/>
          </a:xfrm>
        </p:grpSpPr>
        <p:pic>
          <p:nvPicPr>
            <p:cNvPr id="4100" name="Picture 4" descr="Стивен Блумберг фотограф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70" y="2781995"/>
              <a:ext cx="3048000" cy="207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183570" y="411510"/>
              <a:ext cx="3047999" cy="2320300"/>
              <a:chOff x="183570" y="411510"/>
              <a:chExt cx="3047999" cy="2320300"/>
            </a:xfrm>
          </p:grpSpPr>
          <p:pic>
            <p:nvPicPr>
              <p:cNvPr id="4102" name="Picture 6" descr="https://static8.depositphotos.com/1292351/1010/v/950/depositphotos_10100562-stock-illustration-cartoon-thief-with-a-flash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9915" r="99254">
                            <a14:foregroundMark x1="32942" y1="52246" x2="34222" y2="568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3570" y="593661"/>
                <a:ext cx="1958578" cy="2138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много книг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1010"/>
              <a:stretch/>
            </p:blipFill>
            <p:spPr bwMode="auto">
              <a:xfrm>
                <a:off x="1650866" y="411510"/>
                <a:ext cx="1580703" cy="1013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380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915" y="2916689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Есть библиотеки, где можно вызвать человека в качестве живой книги и слушать его рассказы. Всего в мире 150 таких </a:t>
            </a:r>
            <a:r>
              <a:rPr lang="ru-RU" b="1" dirty="0" smtClean="0">
                <a:solidFill>
                  <a:schemeClr val="bg1"/>
                </a:solidFill>
              </a:rPr>
              <a:t>библиотек.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s://nversia.ru/imgs/thumbs_news/1406120059_3546107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35" y="364662"/>
            <a:ext cx="450392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81776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Наполеон читал со скоростью две тысячи слов в минуту. </a:t>
            </a:r>
            <a:endParaRPr lang="ru-RU" b="1" dirty="0" smtClean="0"/>
          </a:p>
          <a:p>
            <a:pPr algn="just"/>
            <a:r>
              <a:rPr lang="ru-RU" b="1" dirty="0" smtClean="0"/>
              <a:t>Бальзак </a:t>
            </a:r>
            <a:r>
              <a:rPr lang="ru-RU" b="1" dirty="0"/>
              <a:t>прочитывал роман в двести страниц за полчаса. </a:t>
            </a:r>
            <a:endParaRPr lang="ru-RU" b="1" dirty="0" smtClean="0"/>
          </a:p>
          <a:p>
            <a:pPr algn="just"/>
            <a:r>
              <a:rPr lang="ru-RU" b="1" dirty="0" smtClean="0"/>
              <a:t>М</a:t>
            </a:r>
            <a:r>
              <a:rPr lang="ru-RU" b="1" dirty="0"/>
              <a:t>. Горький читал со скоростью четыре тысячи слов в минуту.</a:t>
            </a:r>
          </a:p>
        </p:txBody>
      </p:sp>
      <p:pic>
        <p:nvPicPr>
          <p:cNvPr id="8194" name="Picture 2" descr="https://ic.pics.livejournal.com/ter_psich_ora1/24156955/298002/298002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1776"/>
            <a:ext cx="2548556" cy="22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npgt.ru/images/%D0%9D%D0%BE%D0%B2%D0%BE%D1%81%D1%82%D0%B8/2020/%D0%BC%D0%B0%D0%BA%D1%81%D0%B8%D0%BC_%D0%B3%D0%BE%D1%80%D1%8C%D0%BA%D0%B8%D0%B9/%D0%97%D0%B0%D1%81%D1%82%D0%B0%D0%B2%D0%BA%D0%B0%20%D0%BA%20%D0%B2%D1%8B%D1%81%D1%82%D0%B0%D0%B2%D0%BA%D0%B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851670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uamodna.com/assets/articles/image/v/c/4/vc47fo45/content_fu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7752" y="2820550"/>
            <a:ext cx="2854912" cy="214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601" y="251522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Наполеон Бонапарт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63460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Оноре де Бальзак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448071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Максим Горький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026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5224" y="627534"/>
            <a:ext cx="457200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Слова «библиотека» и «Библия» схожи по звучанию, и это не удивительно. Ведь в древнем мире слово «Библия» означало «собрание книг».</a:t>
            </a:r>
          </a:p>
        </p:txBody>
      </p:sp>
      <p:pic>
        <p:nvPicPr>
          <p:cNvPr id="7170" name="Picture 2" descr="https://hram.dom-fa.ru/uploads/posts/2022-10/medium/1665935838_biblia-1280x8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12887"/>
            <a:ext cx="1883355" cy="130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xn--e1abcgakjmf3afc5c8g.xn--p1ai/upload/resize_cache/main/3f0/800_800_1/3f0098e77647cc6716b4bf605aa709b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39" l="1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6788">
            <a:off x="1413310" y="2949124"/>
            <a:ext cx="2222586" cy="18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2.bp.blogspot.com/-P9b5QGp5PLk/XEa-jQNSQMI/AAAAAAAAFKA/qgLKdEOSvE4SIMHbmR2LkQr6OSWc9hSbwCLcBGAs/s1600/1447963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2.bp.blogspot.com/-P9b5QGp5PLk/XEa-jQNSQMI/AAAAAAAAFKA/qgLKdEOSvE4SIMHbmR2LkQr6OSWc9hSbwCLcBGAs/s1600/14479631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s://images.squarespace-cdn.com/content/v1/58d076d9ff7c505812a719d4/1493188284030-134HP5VHQ5DCPI387I70/book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300" y="1672339"/>
            <a:ext cx="3248932" cy="32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User\Desktop\14479631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00" y="357507"/>
            <a:ext cx="2486551" cy="25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23476"/>
            <a:ext cx="4572000" cy="42934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С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древних времён библиотеки являются хранилищами бесценных знаний. С развитием интернета, конечно, их роль стала несколько менее значительной, но не будем забывать о том, что многие из них хранят действительно уникальные экспонаты. </a:t>
            </a:r>
          </a:p>
          <a:p>
            <a:pPr algn="just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     Библиотеки прекрасны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не только тем, что открывают нам новые миры, но и своей способностью постоянно удивлять. Многие факты про книжные издания и библиотеки просто невероятны. </a:t>
            </a:r>
            <a:endParaRPr lang="ru-RU" sz="2100" dirty="0" smtClean="0">
              <a:solidFill>
                <a:schemeClr val="accent4">
                  <a:lumMod val="50000"/>
                </a:schemeClr>
              </a:solidFill>
              <a:latin typeface="Mistral" pitchFamily="66" charset="0"/>
            </a:endParaRPr>
          </a:p>
          <a:p>
            <a:pPr algn="just"/>
            <a:r>
              <a:rPr lang="ru-RU" sz="2100" dirty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 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    Мы 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попытались собрать самые интересные и необычные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Mistral" pitchFamily="66" charset="0"/>
              </a:rPr>
              <a:t>.</a:t>
            </a:r>
            <a:endParaRPr lang="ru-RU" sz="2100" dirty="0">
              <a:solidFill>
                <a:schemeClr val="accent4">
                  <a:lumMod val="50000"/>
                </a:schemeClr>
              </a:solidFill>
              <a:latin typeface="Mistral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5575" y="2931790"/>
            <a:ext cx="4776465" cy="2146478"/>
            <a:chOff x="155575" y="2801536"/>
            <a:chExt cx="5037113" cy="2314575"/>
          </a:xfrm>
        </p:grpSpPr>
        <p:pic>
          <p:nvPicPr>
            <p:cNvPr id="3" name="Picture 2" descr="много книг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801536"/>
              <a:ext cx="2381250" cy="231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4" name="Picture 2" descr="boo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563535"/>
              <a:ext cx="3429000" cy="155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6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1"/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6298" y="651436"/>
            <a:ext cx="8840198" cy="4293483"/>
          </a:xfrm>
          <a:prstGeom prst="rect">
            <a:avLst/>
          </a:prstGeom>
          <a:solidFill>
            <a:srgbClr val="E2E2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. Они умеют замечать мелочи: Читая, человек обогащает свой опыт, совершенствует точку зрения на самые разные темы. Развивая свой интеллект, читающий человек может не только замечать детали, но и радоваться им. Не верите? Дайте книгочею удобное кресло, теплый чай, и он будет вам очень благодарен.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2. Они умнее: Благодаря книгам личность развиваемся. И вовсе не обязательно читать тяжелые для восприятия произведения. В детективах, приключениях, любовных романах тоже можно найти важные жизненные уроки! Кроме того, вы можете заметить, что у людей, которые читают, все же лучше словарный запас, чем у тех, кто не читает вообще. Они также намного реже отвечают «Я не знаю». Это значит, что с ними гораздо приятнее общаться.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3. Они креативнее:  Изобретательность всегда пригодится, а особенно – в личной жизни. Ваша читающая половинка всегда сможет чем-то удивить вас даже тогда, когда вы проживете вместе не один десяток лет и хорошенько узнаете друг друга. А все потому, что он или она всегда сможет позаимствовать идеи из ранее прочитанных книг. Если вам по душе длительные отношения, заводите их с книгочеями. Они всегда смогут порадовать чем-то интересным и новым.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4. Они терпеливее: Взявшись за дело, читающий человек обычно доводит его до конца. А все потому, что он привык тратить много времени на чтение: тем, кто занят, могут потребоваться целые недели на то, чтобы прочесть книгу. Но они не бросают начатое, а уверенно идут до конца. Развитое терпение – это дар, ценность которого проявляется в отношениях.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5. Они ценят личное время и пространство: Читающий человек не станет вам навязываться, пытаясь занять собой не часть, а всю вашу жизнь. У него всегда есть книги, в которые можно погрузиться. Это значит, что вы и ваша половинка просто не сможете надоесть друг другу, так как у вас всегда будет достаточно свободного времени на самого себя.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6. Они романтичнее: Практически в каждой книге есть немножко романтики. Даже </a:t>
            </a:r>
            <a:r>
              <a:rPr kumimoji="0" lang="ru-RU" sz="1300" b="1" i="1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в </a:t>
            </a:r>
            <a:r>
              <a:rPr kumimoji="0" lang="ru-RU" sz="1300" b="1" i="1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фантастике вы 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найдете что-то необычное – в жизни героев, в их переживаниях, мыслях. Обычно они побеждают зло вместе благодаря дружбе или любви, вере и надежде. Читающий человек знает о романтике многое, и он, скорее всего, привнесет ее в ваши отношения.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020" y="164697"/>
            <a:ext cx="8792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istral" pitchFamily="66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istral" pitchFamily="66" charset="0"/>
              </a:rPr>
              <a:t>напоследок: </a:t>
            </a:r>
            <a:r>
              <a:rPr lang="ru-RU" sz="2400" b="1" dirty="0" smtClean="0">
                <a:solidFill>
                  <a:srgbClr val="660000"/>
                </a:solidFill>
                <a:latin typeface="Mistral" pitchFamily="66" charset="0"/>
                <a:cs typeface="Arial" pitchFamily="34" charset="0"/>
              </a:rPr>
              <a:t>Почему </a:t>
            </a:r>
            <a:r>
              <a:rPr lang="ru-RU" sz="2400" b="1" dirty="0">
                <a:solidFill>
                  <a:srgbClr val="660000"/>
                </a:solidFill>
                <a:latin typeface="Mistral" pitchFamily="66" charset="0"/>
                <a:cs typeface="Arial" pitchFamily="34" charset="0"/>
              </a:rPr>
              <a:t>стоит общаться с людьми, которые любят читать книги.</a:t>
            </a:r>
            <a:endParaRPr lang="ru-RU" sz="2400" dirty="0">
              <a:solidFill>
                <a:prstClr val="black"/>
              </a:solidFill>
              <a:latin typeface="Mistral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1527" y="1954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Первые упоминания о библиотеке приходятся на III ст. до н.э.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91830"/>
            <a:ext cx="6245033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Древнем мире публичных библиотек вообще не существовало. Познать человеческую мудрость из летописей могли лишь фараоны, цари и жрецы.</a:t>
            </a:r>
            <a:br>
              <a:rPr lang="ru-RU" b="1" dirty="0"/>
            </a:br>
            <a:r>
              <a:rPr lang="ru-RU" b="1" dirty="0"/>
              <a:t>Интересен тот факт, что из-за дороговизны книги скреплялись цепью, длина которой позволяла снять том с полки, но не вынести его.</a:t>
            </a:r>
          </a:p>
        </p:txBody>
      </p:sp>
      <p:pic>
        <p:nvPicPr>
          <p:cNvPr id="13316" name="Picture 4" descr="Книга прикована цепью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14" r="100000">
                        <a14:foregroundMark x1="19429" y1="52575" x2="5571" y2="83476"/>
                        <a14:foregroundMark x1="94143" y1="35622" x2="90286" y2="4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9542"/>
            <a:ext cx="3918158" cy="260837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37876" y="1224188"/>
            <a:ext cx="39604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В </a:t>
            </a:r>
            <a:r>
              <a:rPr lang="ru-RU" b="1" dirty="0"/>
              <a:t>43 г. до н.э. огромная библиотека стала свадебным подарком. Римский полководец Марк Антоний подарил </a:t>
            </a:r>
            <a:r>
              <a:rPr lang="ru-RU" b="1" dirty="0" err="1"/>
              <a:t>Пергамскую</a:t>
            </a:r>
            <a:r>
              <a:rPr lang="ru-RU" b="1" dirty="0"/>
              <a:t> библиотеку, насчитывавшую почти 200 тысяч книг, египетской царице Клеопатре.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-26156" y="73456"/>
            <a:ext cx="4238116" cy="5070044"/>
            <a:chOff x="0" y="1203598"/>
            <a:chExt cx="3066000" cy="3796639"/>
          </a:xfrm>
        </p:grpSpPr>
        <p:pic>
          <p:nvPicPr>
            <p:cNvPr id="1026" name="Picture 2" descr="https://img1.pnghut.com/13/14/12/pXfw7N5ZGH/supernatural-creature-mark-antony-rome-egypt-augustus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1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203598"/>
              <a:ext cx="3066000" cy="2901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effects1.ru/gallery/Klipart/Predmet/kniga/kniga-13-0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861" y="3870095"/>
              <a:ext cx="2592288" cy="1130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s://effects1.ru/gallery/Klipart/Predmet/kniga/kniga-13-0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7661383">
              <a:off x="335432" y="3223415"/>
              <a:ext cx="1734594" cy="114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effects1.ru/gallery/Klipart/Predmet/kniga/kniga-13-0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7661383">
              <a:off x="-170578" y="3391623"/>
              <a:ext cx="1449781" cy="956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0298" y="678631"/>
            <a:ext cx="4176464" cy="3693319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В </a:t>
            </a:r>
            <a:r>
              <a:rPr lang="ru-RU" b="1" dirty="0"/>
              <a:t>России </a:t>
            </a:r>
            <a:r>
              <a:rPr lang="ru-RU" b="1" dirty="0" smtClean="0"/>
              <a:t>первая </a:t>
            </a:r>
            <a:r>
              <a:rPr lang="ru-RU" b="1" dirty="0"/>
              <a:t>публичная библиотека открылась 27 мая 1795 года в Санкт-Петербурге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/>
              <a:t>Называлась она Императорской публичной библиотекой, </a:t>
            </a:r>
            <a:r>
              <a:rPr lang="ru-RU" b="1" dirty="0" smtClean="0"/>
              <a:t>а ныне </a:t>
            </a:r>
            <a:r>
              <a:rPr lang="ru-RU" b="1" dirty="0"/>
              <a:t>это Российская национальная библиотека. </a:t>
            </a:r>
            <a:r>
              <a:rPr lang="ru-RU" b="1" dirty="0" smtClean="0"/>
              <a:t>И </a:t>
            </a:r>
            <a:r>
              <a:rPr lang="ru-RU" b="1" dirty="0"/>
              <a:t>только по истечении двухсот лет эту дату решили увековечить. Поэтому с 1995 года </a:t>
            </a:r>
            <a:r>
              <a:rPr lang="ru-RU" b="1" dirty="0">
                <a:solidFill>
                  <a:srgbClr val="FF0000"/>
                </a:solidFill>
              </a:rPr>
              <a:t>27-го мая </a:t>
            </a:r>
            <a:r>
              <a:rPr lang="ru-RU" b="1" dirty="0"/>
              <a:t>отмечается праздник </a:t>
            </a:r>
            <a:r>
              <a:rPr lang="ru-RU" dirty="0"/>
              <a:t>–</a:t>
            </a:r>
            <a:r>
              <a:rPr lang="ru-RU" b="1" dirty="0" smtClean="0"/>
              <a:t> </a:t>
            </a:r>
            <a:r>
              <a:rPr lang="ru-RU" b="1" dirty="0"/>
              <a:t>Общероссийский день библиотек, который также носит название День библиотекаря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AutoShape 2" descr="https://pastvu.com/_p/d/h/i/r/hir4rue79s0jik8rp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astvu.com/_p/d/h/i/r/hir4rue79s0jik8rp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pastvu.com/_p/d/h/i/r/hir4rue79s0jik8rpj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sun9-55.userapi.com/impg/UXWn_LPA_kDzNY5jrVBlu5QKmRGVI1vXQHz8tg/UDZhBm-WIks.jpg?size=1301x834&amp;quality=95&amp;sign=1a86e85064782b7f54b6fdf476b28dee&amp;c_uniq_tag=hzhxNi7905tJORcwKAs1biJGy1dOwCfgGMWv49AHMAY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34520"/>
            <a:ext cx="3913888" cy="2508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nlr.ru/history_nlr/dep/artupload/history/article/RA2757/s_NA22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3" y="7937"/>
            <a:ext cx="3973583" cy="2699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new-science.ru/wp-content/uploads/2019/09/5282-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760" y1="98413" x2="94564" y2="96230"/>
                        <a14:foregroundMark x1="40200" y1="1389" x2="40200" y2="4960"/>
                        <a14:foregroundMark x1="70959" y1="45437" x2="96853" y2="46825"/>
                        <a14:foregroundMark x1="98283" y1="45833" x2="96137" y2="47222"/>
                        <a14:backgroundMark x1="86838" y1="40079" x2="96853" y2="36706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39702"/>
            <a:ext cx="4032449" cy="29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6344" y="339502"/>
            <a:ext cx="52920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/>
              <a:t>     Российская </a:t>
            </a:r>
            <a:r>
              <a:rPr lang="ru-RU" sz="1700" b="1" dirty="0"/>
              <a:t>государственная библиотека, расположенная в Москве, является самой большой в стране. Основанная 1 июля 1862 года, она также является старейшей библиотекой в ​​российской столице. В библиотеке хранятся 44 миллиона предметов, из которых 17 миллионов –</a:t>
            </a:r>
            <a:r>
              <a:rPr lang="ru-RU" sz="1700" b="1" dirty="0" smtClean="0"/>
              <a:t> </a:t>
            </a:r>
            <a:r>
              <a:rPr lang="ru-RU" sz="1700" b="1" dirty="0"/>
              <a:t>книги, 13 миллионов </a:t>
            </a:r>
            <a:r>
              <a:rPr lang="ru-RU" sz="1700" b="1" dirty="0" smtClean="0"/>
              <a:t>– </a:t>
            </a:r>
            <a:r>
              <a:rPr lang="ru-RU" sz="1700" b="1" dirty="0"/>
              <a:t>журналы и документы на 247 разных языках. </a:t>
            </a:r>
            <a:endParaRPr lang="ru-RU" sz="1700" b="1" dirty="0" smtClean="0"/>
          </a:p>
          <a:p>
            <a:pPr algn="just"/>
            <a:r>
              <a:rPr lang="ru-RU" sz="1700" b="1" dirty="0"/>
              <a:t> </a:t>
            </a:r>
            <a:r>
              <a:rPr lang="ru-RU" sz="1700" b="1" dirty="0" smtClean="0"/>
              <a:t>    По  закону в неё </a:t>
            </a:r>
            <a:r>
              <a:rPr lang="ru-RU" sz="1700" b="1" dirty="0"/>
              <a:t>требуется предоставить обязательную копию каждой книги или журнала, изданных по всей стране</a:t>
            </a:r>
            <a:r>
              <a:rPr lang="ru-RU" sz="1700" b="1" dirty="0" smtClean="0"/>
              <a:t>.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41004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3232" y="1578281"/>
            <a:ext cx="35421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Самая большая библиотека в мире – библиотека Конгресса в Вашингтоне, </a:t>
            </a:r>
            <a:r>
              <a:rPr lang="ru-RU" b="1" dirty="0" smtClean="0"/>
              <a:t>где находится </a:t>
            </a:r>
            <a:r>
              <a:rPr lang="ru-RU" b="1" dirty="0"/>
              <a:t>75 миллионов различных наименований книг, среди которых </a:t>
            </a:r>
            <a:r>
              <a:rPr lang="ru-RU" b="1" dirty="0" smtClean="0"/>
              <a:t>фотографии, аудио- </a:t>
            </a:r>
            <a:r>
              <a:rPr lang="ru-RU" b="1" dirty="0"/>
              <a:t>и </a:t>
            </a:r>
            <a:r>
              <a:rPr lang="ru-RU" b="1" dirty="0" smtClean="0"/>
              <a:t>видеозаписи</a:t>
            </a:r>
            <a:r>
              <a:rPr lang="ru-RU" b="1" dirty="0"/>
              <a:t>.</a:t>
            </a:r>
          </a:p>
        </p:txBody>
      </p:sp>
      <p:pic>
        <p:nvPicPr>
          <p:cNvPr id="2050" name="Picture 2" descr="https://traveltimes.ru/wp-content/uploads/2021/06/scale_1200-1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93944"/>
            <a:ext cx="4120770" cy="2447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c/cf/Thomas_Jefferson_Building_Aerial_by_Carol_M._Highsmith.jpg/500px-Thomas_Jefferson_Building_Aerial_by_Carol_M._Highsmith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042" y="123478"/>
            <a:ext cx="4181450" cy="2428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2054" y="-479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Первую плавающую библиотеку запустили в 1963 году. Для нее было изготовлено судно длиной 24 метра.</a:t>
            </a:r>
          </a:p>
        </p:txBody>
      </p:sp>
      <p:pic>
        <p:nvPicPr>
          <p:cNvPr id="3074" name="Picture 2" descr="https://www.tuttotek.it/wp-content/uploads/2019/07/libri_Bokba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9405"/>
            <a:ext cx="4071016" cy="2712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s://i.mycdn.me/i?r=AyH4iRPQ2q0otWIFepML2LxRYWmCm7GWfB2r1PubQHn_0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563638"/>
            <a:ext cx="462465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4649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Небольшая библиотека есть даже на борту Международной Космической Станции. Это единственная на текущий момент библиотека в космосе. Книг в ней около ста штук.</a:t>
            </a:r>
          </a:p>
        </p:txBody>
      </p:sp>
      <p:pic>
        <p:nvPicPr>
          <p:cNvPr id="16386" name="Picture 2" descr="https://i.ytimg.com/vi/fN0_rk9kEbE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" b="6777"/>
          <a:stretch/>
        </p:blipFill>
        <p:spPr bwMode="auto">
          <a:xfrm>
            <a:off x="533404" y="2571750"/>
            <a:ext cx="3664093" cy="2427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www.softimpact.net/ExtImages/Ext1/636668313643465681-5acf9af01f0000270616d00f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23" y="2067694"/>
            <a:ext cx="3650291" cy="2427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ook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314" y="4495428"/>
            <a:ext cx="81689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pro-webmedia.ru/astraxan/wp-content/uploads/sites/5/sozdanie-lending-pejdzh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4" y="12347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721</Words>
  <Application>Microsoft Office PowerPoint</Application>
  <PresentationFormat>Экран (16:9)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Вадим</cp:lastModifiedBy>
  <cp:revision>59</cp:revision>
  <dcterms:created xsi:type="dcterms:W3CDTF">2023-05-22T16:07:04Z</dcterms:created>
  <dcterms:modified xsi:type="dcterms:W3CDTF">2025-05-25T17:34:25Z</dcterms:modified>
</cp:coreProperties>
</file>