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www.tonb.ru/upload/iblock/91a/91ae17b2534568180b477dd3ec9dfd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4896544" cy="28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cojo.ru/wp-content/uploads/2022/12/fon-dlia-prezentatsii-98-1.webp"/>
          <p:cNvSpPr>
            <a:spLocks noChangeAspect="1" noChangeArrowheads="1"/>
          </p:cNvSpPr>
          <p:nvPr/>
        </p:nvSpPr>
        <p:spPr bwMode="auto">
          <a:xfrm>
            <a:off x="155575" y="-2811463"/>
            <a:ext cx="7810500" cy="585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cojo.ru/wp-content/uploads/2022/12/fon-dlia-prezentatsii-98-1.webp"/>
          <p:cNvSpPr>
            <a:spLocks noChangeAspect="1" noChangeArrowheads="1"/>
          </p:cNvSpPr>
          <p:nvPr/>
        </p:nvSpPr>
        <p:spPr bwMode="auto">
          <a:xfrm>
            <a:off x="155575" y="-2811463"/>
            <a:ext cx="7810500" cy="585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https://cojo.ru/wp-content/uploads/2022/12/fon-dlia-prezentatsii-98-1.webp"/>
          <p:cNvSpPr>
            <a:spLocks noChangeAspect="1" noChangeArrowheads="1"/>
          </p:cNvSpPr>
          <p:nvPr/>
        </p:nvSpPr>
        <p:spPr bwMode="auto">
          <a:xfrm>
            <a:off x="155575" y="-2811463"/>
            <a:ext cx="7810500" cy="585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115616" y="908720"/>
            <a:ext cx="7416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сентября – Международный день памяти жертв фашизма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1556792"/>
            <a:ext cx="7645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«О том, что было, не забудем</a:t>
            </a:r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»</a:t>
            </a:r>
            <a:endParaRPr lang="ru-RU" sz="6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716016" y="5661248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информация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8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3420888" y="8181528"/>
            <a:ext cx="36004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284984"/>
            <a:ext cx="6768752" cy="3024336"/>
          </a:xfrm>
        </p:spPr>
        <p:txBody>
          <a:bodyPr>
            <a:normAutofit/>
          </a:bodyPr>
          <a:lstStyle/>
          <a:p>
            <a:pPr indent="274320"/>
            <a:r>
              <a:rPr lang="ru-RU" sz="1800" b="1" dirty="0"/>
              <a:t>Главной целью этой памятной даты можно назвать борьбу с идеологией возрождающегося фашизма. </a:t>
            </a:r>
            <a:endParaRPr lang="ru-RU" sz="1800" b="1" dirty="0" smtClean="0"/>
          </a:p>
          <a:p>
            <a:pPr indent="274320"/>
            <a:r>
              <a:rPr lang="ru-RU" sz="1800" b="1" dirty="0" smtClean="0"/>
              <a:t>Сегодня </a:t>
            </a:r>
            <a:r>
              <a:rPr lang="ru-RU" sz="1800" b="1" dirty="0"/>
              <a:t>некоторые люди хотят снова возродить фашизм, забыв, видимо, о том, к чему это привело в прошлый раз</a:t>
            </a:r>
            <a:r>
              <a:rPr lang="ru-RU" sz="1800" b="1" dirty="0" smtClean="0"/>
              <a:t>.</a:t>
            </a:r>
          </a:p>
          <a:p>
            <a:pPr indent="274320"/>
            <a:r>
              <a:rPr lang="ru-RU" sz="1800" b="1" dirty="0" smtClean="0"/>
              <a:t> </a:t>
            </a:r>
            <a:r>
              <a:rPr lang="ru-RU" sz="1800" b="1" dirty="0"/>
              <a:t>Лозунг Дня памяти жертв фашизма - Объединиться, чтобы противостоять </a:t>
            </a:r>
            <a:r>
              <a:rPr lang="ru-RU" sz="1800" b="1" dirty="0" smtClean="0"/>
              <a:t>экстремизму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098" name="Picture 2" descr="http://gic3.mycdn.me/getImage?photoId=552134295913&amp;photoType=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3956496" cy="27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28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3420888" y="8181528"/>
            <a:ext cx="36004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2492896"/>
            <a:ext cx="5142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8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6806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972616" y="8181527"/>
            <a:ext cx="851641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4032448" cy="5328592"/>
          </a:xfrm>
        </p:spPr>
        <p:txBody>
          <a:bodyPr>
            <a:normAutofit/>
          </a:bodyPr>
          <a:lstStyle/>
          <a:p>
            <a:pPr indent="274320"/>
            <a:r>
              <a:rPr lang="ru-RU" sz="1800" b="1" dirty="0"/>
              <a:t>День памяти жертв фашизма — это, пожалуй, самая трагичная памятная дата в современной истории нашей страны</a:t>
            </a:r>
            <a:r>
              <a:rPr lang="ru-RU" sz="1800" b="1" dirty="0" smtClean="0"/>
              <a:t>.</a:t>
            </a:r>
          </a:p>
          <a:p>
            <a:pPr indent="274320"/>
            <a:r>
              <a:rPr lang="ru-RU" sz="1800" dirty="0" smtClean="0"/>
              <a:t> </a:t>
            </a:r>
            <a:r>
              <a:rPr lang="ru-RU" sz="1800" b="1" dirty="0"/>
              <a:t>В этот день мы вспоминаем всех тех, кто погиб по вине фашистов. При этом речь идет не только о солдатах и мирных гражданах, сгинувших во время военных действий. </a:t>
            </a:r>
            <a:endParaRPr lang="ru-RU" sz="1800" b="1" dirty="0" smtClean="0"/>
          </a:p>
          <a:p>
            <a:pPr indent="274320"/>
            <a:r>
              <a:rPr lang="ru-RU" sz="1800" b="1" dirty="0" smtClean="0"/>
              <a:t>Как </a:t>
            </a:r>
            <a:r>
              <a:rPr lang="ru-RU" sz="1800" b="1" dirty="0"/>
              <a:t>известно, миллионы людей умерли от голода или были до смерти замучены в концлагерях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413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55576" y="1196752"/>
            <a:ext cx="4644009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</a:rPr>
              <a:t>В 1962 году решено было назначить международную памятную дату - День памяти жертв фашизма. Эту дату назначили на каждое второе воскресенье сентября.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764704"/>
            <a:ext cx="3384376" cy="5616624"/>
          </a:xfrm>
        </p:spPr>
        <p:txBody>
          <a:bodyPr>
            <a:normAutofit/>
          </a:bodyPr>
          <a:lstStyle/>
          <a:p>
            <a:pPr indent="274320"/>
            <a:r>
              <a:rPr lang="ru-RU" sz="1800" b="1" dirty="0" smtClean="0"/>
              <a:t>Нужно </a:t>
            </a:r>
            <a:r>
              <a:rPr lang="ru-RU" sz="1800" b="1" dirty="0"/>
              <a:t>отметить, что сентябрь был выбран неслучайно. Ведь именно с этим месяцем связаны две крайне важные даты Второй </a:t>
            </a:r>
            <a:r>
              <a:rPr lang="ru-RU" sz="1800" b="1" dirty="0" smtClean="0"/>
              <a:t>мировой</a:t>
            </a:r>
            <a:r>
              <a:rPr lang="ru-RU" sz="1800" b="1" dirty="0"/>
              <a:t>. </a:t>
            </a:r>
            <a:endParaRPr lang="ru-RU" sz="1800" b="1" dirty="0" smtClean="0"/>
          </a:p>
          <a:p>
            <a:pPr indent="274320"/>
            <a:r>
              <a:rPr lang="ru-RU" sz="1800" b="1" dirty="0" smtClean="0"/>
              <a:t>Так</a:t>
            </a:r>
            <a:r>
              <a:rPr lang="ru-RU" sz="1800" b="1" dirty="0"/>
              <a:t>, 1 сентября 1939 года эта страшная кровопролитная война началась нападением Германии на Польшу, а 2 сентября 1945 года она окончательно завершилась. </a:t>
            </a:r>
            <a:endParaRPr lang="ru-RU" sz="1800" b="1" dirty="0" smtClean="0"/>
          </a:p>
          <a:p>
            <a:pPr indent="274320"/>
            <a:r>
              <a:rPr lang="ru-RU" sz="1800" b="1" dirty="0" smtClean="0"/>
              <a:t>На </a:t>
            </a:r>
            <a:r>
              <a:rPr lang="ru-RU" sz="1800" b="1" dirty="0"/>
              <a:t>территорию нашей страны фашисты, как известно, вторглись 22 июня 1941 года.</a:t>
            </a:r>
          </a:p>
          <a:p>
            <a:endParaRPr lang="ru-RU" dirty="0"/>
          </a:p>
        </p:txBody>
      </p:sp>
      <p:pic>
        <p:nvPicPr>
          <p:cNvPr id="3076" name="Picture 4" descr="http://deduhova.ru/blog/wp-content/uploads/2016/08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37833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AutoShape 2" descr="https://cojo.ru/wp-content/uploads/2022/12/fon-dlia-prezentatsii-98-1.webp"/>
          <p:cNvSpPr>
            <a:spLocks noChangeAspect="1" noChangeArrowheads="1"/>
          </p:cNvSpPr>
          <p:nvPr/>
        </p:nvSpPr>
        <p:spPr bwMode="auto">
          <a:xfrm>
            <a:off x="1043607" y="-2811463"/>
            <a:ext cx="6922467" cy="5191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5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338437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1900" b="1" dirty="0" smtClean="0"/>
              <a:t>     Вторая </a:t>
            </a:r>
            <a:r>
              <a:rPr lang="ru-RU" sz="1900" b="1" dirty="0"/>
              <a:t>мировая война охватила почти весь мир, в ней приняли участие 62 государства, а всего в те времена в мире насчитывалось только 73 страны. Военные действия велись на территории трёх континентов и в водном пространстве четырёх океанов. Итоги войны были в высшей степени трагическими. Историками подсчитано, что общие человеческие потери достигли 50-55 млн чел., на фронтах из них было убито 27 млн. чел. Больше всего людей погибло в СССР, Китае, Германии, Японии и Польше. Очень сильно пострадали и экономики этих стран.</a:t>
            </a:r>
          </a:p>
          <a:p>
            <a:pPr marL="360363" lvl="1" indent="-39688"/>
            <a:r>
              <a:rPr lang="ru-RU" sz="1900" b="1" dirty="0"/>
              <a:t>Всем известно, что Вторую мировую войну развязали немецкие фашисты, которые мечтали о мировом господстве. Их вождем и главным идеологом стал нацист Адольф Гитлер</a:t>
            </a:r>
          </a:p>
          <a:p>
            <a:endParaRPr lang="ru-RU" dirty="0"/>
          </a:p>
        </p:txBody>
      </p:sp>
      <p:pic>
        <p:nvPicPr>
          <p:cNvPr id="4" name="Picture 2" descr="http://glebzvezda.ru/wp-content/uploads/2016/06/1590117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3816424" cy="23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15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7893496"/>
            <a:ext cx="432048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429000"/>
            <a:ext cx="7272808" cy="2780928"/>
          </a:xfrm>
        </p:spPr>
        <p:txBody>
          <a:bodyPr>
            <a:normAutofit/>
          </a:bodyPr>
          <a:lstStyle/>
          <a:p>
            <a:pPr indent="274320"/>
            <a:r>
              <a:rPr lang="ru-RU" sz="1800" b="1" dirty="0"/>
              <a:t>Само слово «фашизм» происходит от итальянского </a:t>
            </a:r>
            <a:r>
              <a:rPr lang="ru-RU" sz="1800" b="1" dirty="0" err="1"/>
              <a:t>fascio</a:t>
            </a:r>
            <a:r>
              <a:rPr lang="ru-RU" sz="1800" b="1" dirty="0"/>
              <a:t>. что можно перевести как «пучок, связка, объединение». Данный политологический термин подразумевает специфические крайне правые политические движения, их идеологию, и возглавляемые ими политические режимы диктаторского типа.</a:t>
            </a:r>
          </a:p>
          <a:p>
            <a:pPr indent="274320"/>
            <a:r>
              <a:rPr lang="ru-RU" sz="1800" b="1" dirty="0"/>
              <a:t>Пагубное влияние данного политического явления сполна ощутило большое количество стран мира. Однако, ни одной стране, даже самой Германии, фашизм не принес пользы.</a:t>
            </a:r>
          </a:p>
          <a:p>
            <a:endParaRPr lang="ru-RU" dirty="0"/>
          </a:p>
        </p:txBody>
      </p:sp>
      <p:pic>
        <p:nvPicPr>
          <p:cNvPr id="8194" name="Picture 2" descr="http://ic.pics.livejournal.com/vasinsergey/44989331/31243/31243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42020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9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324544" y="8109520"/>
            <a:ext cx="4968552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32403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2 августа 1934 года скончался Президент Германии - Гинденбург. После этого президентство в стране было упразднено. Гитлер получил полномочия главы государства как «Фюрер и Рейхсканцлер». 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        </a:t>
            </a:r>
            <a:r>
              <a:rPr lang="ru-RU" b="1" dirty="0" smtClean="0"/>
              <a:t>Это </a:t>
            </a:r>
            <a:r>
              <a:rPr lang="ru-RU" b="1" dirty="0"/>
              <a:t>дало ему возможность начать захват территорий других государств и развязать одну из величайших войн в истории человечества. Гитлер начал массовые преследования евреев и цыган. </a:t>
            </a:r>
            <a:endParaRPr lang="ru-RU" b="1" dirty="0" smtClean="0"/>
          </a:p>
          <a:p>
            <a:r>
              <a:rPr lang="ru-RU" b="1" dirty="0" smtClean="0"/>
              <a:t>         Они </a:t>
            </a:r>
            <a:r>
              <a:rPr lang="ru-RU" b="1" dirty="0"/>
              <a:t>лишались гражданских прав, позднее, уже во время Второй мировой, началось их физическое истребление. В истории это явление получило название «холокост». Гитлер был намерен полностью истребить нацию евреев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       В </a:t>
            </a:r>
            <a:r>
              <a:rPr lang="ru-RU" b="1" dirty="0"/>
              <a:t>результате, было уничтожено 60 % европейских евреев и около трети еврейского населения всего мира.</a:t>
            </a:r>
          </a:p>
        </p:txBody>
      </p:sp>
      <p:pic>
        <p:nvPicPr>
          <p:cNvPr id="9220" name="Picture 4" descr="http://img-fotki.yandex.ru/get/3713/oxygen2002.d/0_2a917_8eebd50c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040560" cy="20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1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848872" cy="2448272"/>
          </a:xfrm>
        </p:spPr>
        <p:txBody>
          <a:bodyPr>
            <a:noAutofit/>
          </a:bodyPr>
          <a:lstStyle/>
          <a:p>
            <a:pPr indent="274320"/>
            <a:r>
              <a:rPr lang="ru-RU" sz="1600" b="1" dirty="0"/>
              <a:t>Во время войны на оккупированных Германией территориях были построены концлагеря. Эти лагеря смерти предназначались для содержания военнопленных и уничтожения тысяч людей. При этом фашисты все время работали над усовершенствованием технологий массового уничтожения людей. </a:t>
            </a:r>
            <a:endParaRPr lang="ru-RU" sz="1600" b="1" dirty="0" smtClean="0"/>
          </a:p>
          <a:p>
            <a:pPr indent="274320"/>
            <a:r>
              <a:rPr lang="ru-RU" sz="1600" b="1" dirty="0" smtClean="0"/>
              <a:t>Над </a:t>
            </a:r>
            <a:r>
              <a:rPr lang="ru-RU" sz="1600" b="1" dirty="0"/>
              <a:t>жертвами холокоста фашисты также проводили бесчеловечные медицинские эксперименты, которые часто приводили к смерти. Такое истребление продолжалось до самой капитуляции Германии. </a:t>
            </a:r>
            <a:endParaRPr lang="ru-RU" sz="1600" b="1" dirty="0" smtClean="0"/>
          </a:p>
          <a:p>
            <a:pPr indent="274320"/>
            <a:r>
              <a:rPr lang="ru-RU" sz="1600" b="1" dirty="0" smtClean="0"/>
              <a:t>Надо </a:t>
            </a:r>
            <a:r>
              <a:rPr lang="ru-RU" sz="1600" b="1" dirty="0"/>
              <a:t>сказать, что нацисты не только евреев, но также поляков, русских и других славян рассматривали как «низшую расу», которую необходимо покорить. Они хотели сделать нас рабами, а потом уничтожить.</a:t>
            </a:r>
          </a:p>
        </p:txBody>
      </p:sp>
      <p:pic>
        <p:nvPicPr>
          <p:cNvPr id="7170" name="Picture 2" descr="http://histrf.ru/uploads/media/news/0001/06/7d8a668b6e855f07d0730819232369efd6a2584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079776" cy="24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02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1" y="7317432"/>
            <a:ext cx="792089" cy="36004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920880" cy="2592288"/>
          </a:xfrm>
        </p:spPr>
        <p:txBody>
          <a:bodyPr>
            <a:normAutofit/>
          </a:bodyPr>
          <a:lstStyle/>
          <a:p>
            <a:pPr indent="274320"/>
            <a:r>
              <a:rPr lang="ru-RU" sz="2000" b="1" dirty="0"/>
              <a:t>Фашизм – эта страшная идеология, которая превратила в ад жизни миллионов людей по всему миру. </a:t>
            </a:r>
            <a:endParaRPr lang="ru-RU" sz="2000" b="1" dirty="0" smtClean="0"/>
          </a:p>
          <a:p>
            <a:pPr indent="274320"/>
            <a:r>
              <a:rPr lang="ru-RU" sz="2000" b="1" dirty="0" smtClean="0"/>
              <a:t>Нет </a:t>
            </a:r>
            <a:r>
              <a:rPr lang="ru-RU" sz="2000" b="1" dirty="0"/>
              <a:t>такого государства, которое бы выиграло от правления нацистов. Идеология нацизма принесла крах и своим создателем, и всем тем, кто пострадал от действий ее последователей.</a:t>
            </a:r>
          </a:p>
        </p:txBody>
      </p:sp>
      <p:pic>
        <p:nvPicPr>
          <p:cNvPr id="6146" name="Picture 2" descr="http://www.rusmia.ru/images/stories/Mia/znachki/nacizmu_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3122712" cy="24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2700808" y="7965504"/>
            <a:ext cx="216024" cy="36004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982272" cy="3960440"/>
          </a:xfrm>
        </p:spPr>
        <p:txBody>
          <a:bodyPr>
            <a:normAutofit/>
          </a:bodyPr>
          <a:lstStyle/>
          <a:p>
            <a:pPr indent="274320"/>
            <a:r>
              <a:rPr lang="ru-RU" sz="1800" b="1" dirty="0"/>
              <a:t>Во время войны солдаты из разных стран вместе сражались против фашизма и все-таки победили, правда, ценой огромных потерь. Международный день памяти жертв фашизма принято отмечать в каждой стране, которая принимала участие в войне. </a:t>
            </a:r>
            <a:endParaRPr lang="ru-RU" sz="1800" b="1" dirty="0" smtClean="0"/>
          </a:p>
          <a:p>
            <a:pPr indent="274320"/>
            <a:r>
              <a:rPr lang="ru-RU" sz="1800" b="1" dirty="0" smtClean="0"/>
              <a:t>Отменяются </a:t>
            </a:r>
            <a:r>
              <a:rPr lang="ru-RU" sz="1800" b="1" dirty="0"/>
              <a:t>все торжества и развлекательные мероприятия. Возлагаются цветы и венки к многочисленным мемориалам, памятникам, посещаются кладбища. </a:t>
            </a:r>
            <a:endParaRPr lang="ru-RU" sz="1800" b="1" dirty="0" smtClean="0"/>
          </a:p>
          <a:p>
            <a:pPr indent="274320"/>
            <a:r>
              <a:rPr lang="ru-RU" sz="1800" b="1" dirty="0" smtClean="0"/>
              <a:t>В </a:t>
            </a:r>
            <a:r>
              <a:rPr lang="ru-RU" sz="1800" b="1" dirty="0"/>
              <a:t>этот день во многих странах существует традиция посещать безымянные, заброшенные и братские могилы и ухаживать за ними.</a:t>
            </a:r>
          </a:p>
        </p:txBody>
      </p:sp>
      <p:pic>
        <p:nvPicPr>
          <p:cNvPr id="5122" name="Picture 2" descr="http://www.pukmedia.com/Wenekan_RU/64392612015_Image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5256584" cy="24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13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165</TotalTime>
  <Words>751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Слайд 1</vt:lpstr>
      <vt:lpstr>Слайд 2</vt:lpstr>
      <vt:lpstr>В 1962 году решено было назначить международную памятную дату - День памяти жертв фашизма. Эту дату назначили на каждое второе воскресенье сентября.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памяти жертв фашизма </dc:title>
  <cp:lastModifiedBy>ok</cp:lastModifiedBy>
  <cp:revision>10</cp:revision>
  <dcterms:modified xsi:type="dcterms:W3CDTF">2024-09-09T08:01:57Z</dcterms:modified>
</cp:coreProperties>
</file>