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60" r:id="rId4"/>
    <p:sldId id="262" r:id="rId5"/>
    <p:sldId id="263" r:id="rId6"/>
    <p:sldId id="264" r:id="rId7"/>
    <p:sldId id="265" r:id="rId8"/>
    <p:sldId id="266" r:id="rId9"/>
    <p:sldId id="267" r:id="rId10"/>
    <p:sldId id="268" r:id="rId11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624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2E5496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2E5496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2E5496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1/14/2025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57471" y="4183378"/>
            <a:ext cx="3944112" cy="2674621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97679" y="4323586"/>
            <a:ext cx="3663696" cy="2534412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267443" y="272795"/>
            <a:ext cx="2924555" cy="3857244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407651" y="413004"/>
            <a:ext cx="2784348" cy="3576828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868924" y="352043"/>
            <a:ext cx="3006852" cy="3738372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009131" y="492251"/>
            <a:ext cx="2726436" cy="3457955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991855" y="3364990"/>
            <a:ext cx="2602992" cy="3415284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132064" y="3505199"/>
            <a:ext cx="2322576" cy="3134868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0395" y="954024"/>
            <a:ext cx="6160008" cy="4669536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54709" y="5382463"/>
            <a:ext cx="2286152" cy="1475536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959852" y="1658111"/>
            <a:ext cx="2667000" cy="2667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2E5496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1/14/2025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1/14/2025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701" y="262204"/>
            <a:ext cx="425323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2E5496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4188" y="1426844"/>
            <a:ext cx="11858752" cy="4968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jp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58" y="-27774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91961" y="1981200"/>
            <a:ext cx="629371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200 лет комедии </a:t>
            </a:r>
          </a:p>
          <a:p>
            <a:pPr algn="ctr"/>
            <a:r>
              <a:rPr lang="ru-RU" sz="5400" b="1" i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А.С.Грибоедова</a:t>
            </a:r>
            <a:endParaRPr lang="ru-RU" sz="5400" b="1" i="1" cap="none" spc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r>
              <a:rPr lang="ru-RU" sz="5400" b="1" i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«Горе от ума»</a:t>
            </a:r>
            <a:endParaRPr lang="ru-RU" sz="5400" b="1" i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10278" y="146430"/>
            <a:ext cx="7515225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1905" algn="ctr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000000"/>
                </a:solidFill>
                <a:latin typeface="Calibri"/>
                <a:cs typeface="Calibri"/>
              </a:rPr>
              <a:t>Свою</a:t>
            </a:r>
            <a:r>
              <a:rPr sz="2800" b="1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spc="-25" dirty="0">
                <a:solidFill>
                  <a:srgbClr val="000000"/>
                </a:solidFill>
                <a:latin typeface="Calibri"/>
                <a:cs typeface="Calibri"/>
              </a:rPr>
              <a:t>нравственно-</a:t>
            </a:r>
            <a:r>
              <a:rPr sz="2800" b="1" spc="-10" dirty="0">
                <a:solidFill>
                  <a:srgbClr val="000000"/>
                </a:solidFill>
                <a:latin typeface="Calibri"/>
                <a:cs typeface="Calibri"/>
              </a:rPr>
              <a:t>воспитательную</a:t>
            </a:r>
            <a:r>
              <a:rPr sz="2800" b="1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spc="-20" dirty="0">
                <a:solidFill>
                  <a:srgbClr val="000000"/>
                </a:solidFill>
                <a:latin typeface="Calibri"/>
                <a:cs typeface="Calibri"/>
              </a:rPr>
              <a:t>силу </a:t>
            </a:r>
            <a:r>
              <a:rPr sz="2800" b="1" spc="-10" dirty="0">
                <a:solidFill>
                  <a:srgbClr val="000000"/>
                </a:solidFill>
                <a:latin typeface="Calibri"/>
                <a:cs typeface="Calibri"/>
              </a:rPr>
              <a:t>комедия</a:t>
            </a:r>
            <a:r>
              <a:rPr sz="2800" b="1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0000"/>
                </a:solidFill>
                <a:latin typeface="Calibri"/>
                <a:cs typeface="Calibri"/>
              </a:rPr>
              <a:t>не</a:t>
            </a:r>
            <a:r>
              <a:rPr sz="2800" b="1" spc="-7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0000"/>
                </a:solidFill>
                <a:latin typeface="Calibri"/>
                <a:cs typeface="Calibri"/>
              </a:rPr>
              <a:t>утратила</a:t>
            </a:r>
            <a:r>
              <a:rPr sz="2800" b="1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0000"/>
                </a:solidFill>
                <a:latin typeface="Calibri"/>
                <a:cs typeface="Calibri"/>
              </a:rPr>
              <a:t>и</a:t>
            </a:r>
            <a:r>
              <a:rPr sz="2800" b="1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0000"/>
                </a:solidFill>
                <a:latin typeface="Calibri"/>
                <a:cs typeface="Calibri"/>
              </a:rPr>
              <a:t>в</a:t>
            </a:r>
            <a:r>
              <a:rPr sz="2800" b="1" spc="-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0000"/>
                </a:solidFill>
                <a:latin typeface="Calibri"/>
                <a:cs typeface="Calibri"/>
              </a:rPr>
              <a:t>наше</a:t>
            </a:r>
            <a:r>
              <a:rPr sz="2800" b="1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0000"/>
                </a:solidFill>
                <a:latin typeface="Calibri"/>
                <a:cs typeface="Calibri"/>
              </a:rPr>
              <a:t>время.</a:t>
            </a:r>
            <a:r>
              <a:rPr sz="2800" b="1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0000"/>
                </a:solidFill>
                <a:latin typeface="Calibri"/>
                <a:cs typeface="Calibri"/>
              </a:rPr>
              <a:t>Мы,</a:t>
            </a:r>
            <a:r>
              <a:rPr sz="2800" b="1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0000"/>
                </a:solidFill>
                <a:latin typeface="Calibri"/>
                <a:cs typeface="Calibri"/>
              </a:rPr>
              <a:t>как</a:t>
            </a:r>
            <a:r>
              <a:rPr sz="2800" b="1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spc="-50" dirty="0">
                <a:solidFill>
                  <a:srgbClr val="000000"/>
                </a:solidFill>
                <a:latin typeface="Calibri"/>
                <a:cs typeface="Calibri"/>
              </a:rPr>
              <a:t>и </a:t>
            </a:r>
            <a:r>
              <a:rPr sz="2800" b="1" dirty="0">
                <a:solidFill>
                  <a:srgbClr val="000000"/>
                </a:solidFill>
                <a:latin typeface="Calibri"/>
                <a:cs typeface="Calibri"/>
              </a:rPr>
              <a:t>наши</a:t>
            </a:r>
            <a:r>
              <a:rPr sz="2800" b="1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0000"/>
                </a:solidFill>
                <a:latin typeface="Calibri"/>
                <a:cs typeface="Calibri"/>
              </a:rPr>
              <a:t>отцы</a:t>
            </a:r>
            <a:r>
              <a:rPr sz="2800" b="1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0000"/>
                </a:solidFill>
                <a:latin typeface="Calibri"/>
                <a:cs typeface="Calibri"/>
              </a:rPr>
              <a:t>и</a:t>
            </a:r>
            <a:r>
              <a:rPr sz="2800" b="1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0000"/>
                </a:solidFill>
                <a:latin typeface="Calibri"/>
                <a:cs typeface="Calibri"/>
              </a:rPr>
              <a:t>деды,</a:t>
            </a:r>
            <a:r>
              <a:rPr sz="2800" b="1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0000"/>
                </a:solidFill>
                <a:latin typeface="Calibri"/>
                <a:cs typeface="Calibri"/>
              </a:rPr>
              <a:t>восхищаемся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46270" y="1426844"/>
            <a:ext cx="7646670" cy="2585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0960" marR="56515" algn="ctr">
              <a:lnSpc>
                <a:spcPct val="100000"/>
              </a:lnSpc>
              <a:spcBef>
                <a:spcPts val="95"/>
              </a:spcBef>
            </a:pPr>
            <a:r>
              <a:rPr sz="2800" b="1" spc="-25" dirty="0">
                <a:latin typeface="Calibri"/>
                <a:cs typeface="Calibri"/>
              </a:rPr>
              <a:t>художественным</a:t>
            </a:r>
            <a:r>
              <a:rPr sz="2800" b="1" spc="-6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совершенством</a:t>
            </a:r>
            <a:r>
              <a:rPr sz="2800" b="1" spc="-45" dirty="0">
                <a:latin typeface="Calibri"/>
                <a:cs typeface="Calibri"/>
              </a:rPr>
              <a:t> «Горе</a:t>
            </a:r>
            <a:r>
              <a:rPr sz="2800" b="1" spc="-5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от</a:t>
            </a:r>
            <a:r>
              <a:rPr sz="2800" b="1" spc="-8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ума», блеском</a:t>
            </a:r>
            <a:r>
              <a:rPr sz="2800" b="1" spc="-75" dirty="0">
                <a:latin typeface="Calibri"/>
                <a:cs typeface="Calibri"/>
              </a:rPr>
              <a:t> </a:t>
            </a:r>
            <a:r>
              <a:rPr sz="2800" b="1" spc="-20" dirty="0">
                <a:latin typeface="Calibri"/>
                <a:cs typeface="Calibri"/>
              </a:rPr>
              <a:t>грибоедовского</a:t>
            </a:r>
            <a:r>
              <a:rPr sz="2800" b="1" spc="-9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языка,</a:t>
            </a:r>
            <a:r>
              <a:rPr sz="2800" b="1" spc="-5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поразительно </a:t>
            </a:r>
            <a:r>
              <a:rPr sz="2800" b="1" dirty="0">
                <a:latin typeface="Calibri"/>
                <a:cs typeface="Calibri"/>
              </a:rPr>
              <a:t>ярким</a:t>
            </a:r>
            <a:r>
              <a:rPr sz="2800" b="1" spc="-6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изображением</a:t>
            </a:r>
            <a:r>
              <a:rPr sz="2800" b="1" spc="-3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быта</a:t>
            </a:r>
            <a:r>
              <a:rPr sz="2800" b="1" spc="-8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и</a:t>
            </a:r>
            <a:r>
              <a:rPr sz="2800" b="1" spc="-7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нравов,</a:t>
            </a:r>
            <a:endParaRPr sz="2800" dirty="0">
              <a:latin typeface="Calibri"/>
              <a:cs typeface="Calibri"/>
            </a:endParaRPr>
          </a:p>
          <a:p>
            <a:pPr marL="766445">
              <a:lnSpc>
                <a:spcPct val="100000"/>
              </a:lnSpc>
            </a:pPr>
            <a:r>
              <a:rPr sz="2800" b="1" spc="-10" dirty="0">
                <a:latin typeface="Calibri"/>
                <a:cs typeface="Calibri"/>
              </a:rPr>
              <a:t>реалистической</a:t>
            </a:r>
            <a:r>
              <a:rPr sz="2800" b="1" spc="-8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типичностью</a:t>
            </a:r>
            <a:r>
              <a:rPr sz="2800" b="1" spc="-9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образов</a:t>
            </a:r>
            <a:r>
              <a:rPr sz="2800" b="1" spc="-85" dirty="0">
                <a:latin typeface="Calibri"/>
                <a:cs typeface="Calibri"/>
              </a:rPr>
              <a:t> </a:t>
            </a:r>
            <a:r>
              <a:rPr sz="2800" b="1" spc="-50" dirty="0">
                <a:latin typeface="Calibri"/>
                <a:cs typeface="Calibri"/>
              </a:rPr>
              <a:t>-</a:t>
            </a:r>
            <a:endParaRPr sz="2800" dirty="0">
              <a:latin typeface="Calibri"/>
              <a:cs typeface="Calibri"/>
            </a:endParaRPr>
          </a:p>
          <a:p>
            <a:pPr marL="225425" marR="5080" indent="-213360">
              <a:lnSpc>
                <a:spcPct val="100000"/>
              </a:lnSpc>
            </a:pPr>
            <a:r>
              <a:rPr sz="2800" b="1" dirty="0">
                <a:latin typeface="Calibri"/>
                <a:cs typeface="Calibri"/>
              </a:rPr>
              <a:t>Фамусова</a:t>
            </a:r>
            <a:r>
              <a:rPr sz="2800" b="1" spc="-5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и</a:t>
            </a:r>
            <a:r>
              <a:rPr sz="2800" b="1" spc="-8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Скалозуба,</a:t>
            </a:r>
            <a:r>
              <a:rPr sz="2800" b="1" spc="-3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Молчалина</a:t>
            </a:r>
            <a:r>
              <a:rPr sz="2800" b="1" spc="-6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и</a:t>
            </a:r>
            <a:r>
              <a:rPr sz="2800" b="1" spc="-7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Репетилова </a:t>
            </a:r>
            <a:r>
              <a:rPr sz="2800" b="1" dirty="0">
                <a:latin typeface="Calibri"/>
                <a:cs typeface="Calibri"/>
              </a:rPr>
              <a:t>и</a:t>
            </a:r>
            <a:r>
              <a:rPr sz="2800" b="1" spc="-9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всех</a:t>
            </a:r>
            <a:r>
              <a:rPr sz="2800" b="1" spc="-6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остальных</a:t>
            </a:r>
            <a:r>
              <a:rPr sz="2800" b="1" spc="-8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выведенных</a:t>
            </a:r>
            <a:r>
              <a:rPr sz="2800" b="1" spc="-5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в</a:t>
            </a:r>
            <a:r>
              <a:rPr sz="2800" b="1" spc="-9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комедии</a:t>
            </a:r>
            <a:r>
              <a:rPr sz="2800" b="1" spc="-55" dirty="0">
                <a:latin typeface="Calibri"/>
                <a:cs typeface="Calibri"/>
              </a:rPr>
              <a:t> </a:t>
            </a:r>
            <a:r>
              <a:rPr sz="2800" b="1" spc="-20" dirty="0">
                <a:latin typeface="Calibri"/>
                <a:cs typeface="Calibri"/>
              </a:rPr>
              <a:t>лиц.</a:t>
            </a:r>
            <a:endParaRPr sz="2800" dirty="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873752" y="4131564"/>
            <a:ext cx="7318375" cy="2726690"/>
            <a:chOff x="4873752" y="4131564"/>
            <a:chExt cx="7318375" cy="272669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80832" y="4142232"/>
              <a:ext cx="4011168" cy="271576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75904" y="4337304"/>
              <a:ext cx="3470148" cy="231495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73752" y="4131564"/>
              <a:ext cx="3579876" cy="272643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68824" y="4326636"/>
              <a:ext cx="2991612" cy="2325624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0" y="827532"/>
            <a:ext cx="4559935" cy="6030595"/>
            <a:chOff x="0" y="827532"/>
            <a:chExt cx="4559935" cy="6030595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827532"/>
              <a:ext cx="3233928" cy="355701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5260" y="1022604"/>
              <a:ext cx="2665476" cy="296875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131564"/>
              <a:ext cx="3320796" cy="272643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5260" y="4326635"/>
              <a:ext cx="2752344" cy="232562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753867" y="2894076"/>
              <a:ext cx="1805939" cy="180594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53867" y="4846320"/>
              <a:ext cx="1805939" cy="180593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753867" y="1022604"/>
              <a:ext cx="1805939" cy="1805939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609701" y="262204"/>
            <a:ext cx="316611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0" dirty="0">
                <a:solidFill>
                  <a:srgbClr val="2E5496"/>
                </a:solidFill>
                <a:latin typeface="Arial Black"/>
                <a:cs typeface="Arial Black"/>
              </a:rPr>
              <a:t>Актуальность</a:t>
            </a:r>
            <a:endParaRPr sz="32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46135" y="358140"/>
            <a:ext cx="3553968" cy="508253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31140" y="1560204"/>
            <a:ext cx="5784215" cy="742950"/>
          </a:xfrm>
          <a:prstGeom prst="rect">
            <a:avLst/>
          </a:prstGeom>
        </p:spPr>
        <p:txBody>
          <a:bodyPr vert="horz" wrap="square" lIns="0" tIns="361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4"/>
              </a:spcBef>
            </a:pPr>
            <a:r>
              <a:rPr sz="2200" b="1" dirty="0">
                <a:latin typeface="Calibri"/>
                <a:cs typeface="Calibri"/>
              </a:rPr>
              <a:t>Статский</a:t>
            </a:r>
            <a:r>
              <a:rPr sz="2200" b="1" spc="110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советник</a:t>
            </a:r>
            <a:r>
              <a:rPr sz="2200" b="1" spc="110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(1828).</a:t>
            </a:r>
            <a:r>
              <a:rPr sz="2200" b="1" spc="114" dirty="0">
                <a:latin typeface="Calibri"/>
                <a:cs typeface="Calibri"/>
              </a:rPr>
              <a:t> </a:t>
            </a:r>
            <a:r>
              <a:rPr sz="2200" b="1" spc="-10" dirty="0">
                <a:latin typeface="Calibri"/>
                <a:cs typeface="Calibri"/>
              </a:rPr>
              <a:t>Грибоедов</a:t>
            </a:r>
            <a:r>
              <a:rPr sz="2200" b="1" spc="110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А.</a:t>
            </a:r>
            <a:r>
              <a:rPr sz="2200" b="1" spc="114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С.</a:t>
            </a:r>
            <a:r>
              <a:rPr sz="2200" b="1" spc="114" dirty="0">
                <a:latin typeface="Calibri"/>
                <a:cs typeface="Calibri"/>
              </a:rPr>
              <a:t> </a:t>
            </a:r>
            <a:r>
              <a:rPr sz="2200" b="1" spc="-25" dirty="0">
                <a:latin typeface="Calibri"/>
                <a:cs typeface="Calibri"/>
              </a:rPr>
              <a:t>был</a:t>
            </a:r>
            <a:endParaRPr sz="22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  <a:tabLst>
                <a:tab pos="1839595" algn="l"/>
                <a:tab pos="2265045" algn="l"/>
                <a:tab pos="4027170" algn="l"/>
                <a:tab pos="5615305" algn="l"/>
              </a:tabLst>
            </a:pPr>
            <a:r>
              <a:rPr sz="2200" b="1" spc="-10" dirty="0">
                <a:latin typeface="Calibri"/>
                <a:cs typeface="Calibri"/>
              </a:rPr>
              <a:t>дипломатом</a:t>
            </a:r>
            <a:r>
              <a:rPr sz="2200" b="1" dirty="0">
                <a:latin typeface="Calibri"/>
                <a:cs typeface="Calibri"/>
              </a:rPr>
              <a:t>	</a:t>
            </a:r>
            <a:r>
              <a:rPr sz="2200" b="1" spc="-50" dirty="0">
                <a:latin typeface="Calibri"/>
                <a:cs typeface="Calibri"/>
              </a:rPr>
              <a:t>и</a:t>
            </a:r>
            <a:r>
              <a:rPr sz="2200" b="1" dirty="0">
                <a:latin typeface="Calibri"/>
                <a:cs typeface="Calibri"/>
              </a:rPr>
              <a:t>	</a:t>
            </a:r>
            <a:r>
              <a:rPr sz="2200" b="1" spc="-10" dirty="0">
                <a:latin typeface="Calibri"/>
                <a:cs typeface="Calibri"/>
              </a:rPr>
              <a:t>лингвистом,</a:t>
            </a:r>
            <a:r>
              <a:rPr sz="2200" b="1" dirty="0">
                <a:latin typeface="Calibri"/>
                <a:cs typeface="Calibri"/>
              </a:rPr>
              <a:t>	</a:t>
            </a:r>
            <a:r>
              <a:rPr sz="2200" b="1" spc="-10" dirty="0">
                <a:latin typeface="Calibri"/>
                <a:cs typeface="Calibri"/>
              </a:rPr>
              <a:t>историком</a:t>
            </a:r>
            <a:r>
              <a:rPr sz="2200" b="1" dirty="0">
                <a:latin typeface="Calibri"/>
                <a:cs typeface="Calibri"/>
              </a:rPr>
              <a:t>	</a:t>
            </a:r>
            <a:r>
              <a:rPr sz="2200" b="1" spc="-50" dirty="0">
                <a:latin typeface="Calibri"/>
                <a:cs typeface="Calibri"/>
              </a:rPr>
              <a:t>и</a:t>
            </a:r>
            <a:endParaRPr sz="22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1140" y="2173630"/>
            <a:ext cx="5785485" cy="1307465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</a:pPr>
            <a:r>
              <a:rPr sz="2200" b="1" spc="-10" dirty="0">
                <a:latin typeface="Calibri"/>
                <a:cs typeface="Calibri"/>
              </a:rPr>
              <a:t>экономистом,</a:t>
            </a:r>
            <a:r>
              <a:rPr sz="2200" b="1" spc="-15" dirty="0">
                <a:latin typeface="Calibri"/>
                <a:cs typeface="Calibri"/>
              </a:rPr>
              <a:t> </a:t>
            </a:r>
            <a:r>
              <a:rPr sz="2200" b="1" spc="-10" dirty="0">
                <a:latin typeface="Calibri"/>
                <a:cs typeface="Calibri"/>
              </a:rPr>
              <a:t>музыкантом</a:t>
            </a:r>
            <a:r>
              <a:rPr sz="2200" b="1" spc="-20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и</a:t>
            </a:r>
            <a:r>
              <a:rPr sz="2200" b="1" spc="-50" dirty="0">
                <a:latin typeface="Calibri"/>
                <a:cs typeface="Calibri"/>
              </a:rPr>
              <a:t> </a:t>
            </a:r>
            <a:r>
              <a:rPr sz="2200" b="1" spc="-10" dirty="0">
                <a:latin typeface="Calibri"/>
                <a:cs typeface="Calibri"/>
              </a:rPr>
              <a:t>композитором.</a:t>
            </a:r>
            <a:endParaRPr sz="2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499745" algn="l"/>
                <a:tab pos="1725295" algn="l"/>
                <a:tab pos="2682875" algn="l"/>
                <a:tab pos="3550285" algn="l"/>
                <a:tab pos="4502785" algn="l"/>
                <a:tab pos="4967605" algn="l"/>
              </a:tabLst>
            </a:pPr>
            <a:r>
              <a:rPr sz="2200" b="1" spc="-25" dirty="0">
                <a:latin typeface="Calibri"/>
                <a:cs typeface="Calibri"/>
              </a:rPr>
              <a:t>Но</a:t>
            </a:r>
            <a:r>
              <a:rPr sz="2200" b="1" dirty="0">
                <a:latin typeface="Calibri"/>
                <a:cs typeface="Calibri"/>
              </a:rPr>
              <a:t>	</a:t>
            </a:r>
            <a:r>
              <a:rPr sz="2200" b="1" spc="-10" dirty="0">
                <a:latin typeface="Calibri"/>
                <a:cs typeface="Calibri"/>
              </a:rPr>
              <a:t>главным</a:t>
            </a:r>
            <a:r>
              <a:rPr sz="2200" b="1" dirty="0">
                <a:latin typeface="Calibri"/>
                <a:cs typeface="Calibri"/>
              </a:rPr>
              <a:t>	</a:t>
            </a:r>
            <a:r>
              <a:rPr sz="2200" b="1" spc="-20" dirty="0">
                <a:latin typeface="Calibri"/>
                <a:cs typeface="Calibri"/>
              </a:rPr>
              <a:t>делом</a:t>
            </a:r>
            <a:r>
              <a:rPr sz="2200" b="1" dirty="0">
                <a:latin typeface="Calibri"/>
                <a:cs typeface="Calibri"/>
              </a:rPr>
              <a:t>	</a:t>
            </a:r>
            <a:r>
              <a:rPr sz="2200" b="1" spc="-10" dirty="0">
                <a:latin typeface="Calibri"/>
                <a:cs typeface="Calibri"/>
              </a:rPr>
              <a:t>своей</a:t>
            </a:r>
            <a:r>
              <a:rPr sz="2200" b="1" dirty="0">
                <a:latin typeface="Calibri"/>
                <a:cs typeface="Calibri"/>
              </a:rPr>
              <a:t>	</a:t>
            </a:r>
            <a:r>
              <a:rPr sz="2200" b="1" spc="-10" dirty="0">
                <a:latin typeface="Calibri"/>
                <a:cs typeface="Calibri"/>
              </a:rPr>
              <a:t>жизни</a:t>
            </a:r>
            <a:r>
              <a:rPr sz="2200" b="1" dirty="0">
                <a:latin typeface="Calibri"/>
                <a:cs typeface="Calibri"/>
              </a:rPr>
              <a:t>	</a:t>
            </a:r>
            <a:r>
              <a:rPr sz="2200" b="1" spc="-25" dirty="0">
                <a:latin typeface="Calibri"/>
                <a:cs typeface="Calibri"/>
              </a:rPr>
              <a:t>он</a:t>
            </a:r>
            <a:r>
              <a:rPr sz="2200" b="1" dirty="0">
                <a:latin typeface="Calibri"/>
                <a:cs typeface="Calibri"/>
              </a:rPr>
              <a:t>	</a:t>
            </a:r>
            <a:r>
              <a:rPr sz="2200" b="1" spc="-10" dirty="0">
                <a:latin typeface="Calibri"/>
                <a:cs typeface="Calibri"/>
              </a:rPr>
              <a:t>считал</a:t>
            </a:r>
            <a:endParaRPr sz="2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2200" b="1" spc="-10" dirty="0">
                <a:latin typeface="Calibri"/>
                <a:cs typeface="Calibri"/>
              </a:rPr>
              <a:t>литературу.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1140" y="3557676"/>
            <a:ext cx="5784850" cy="14598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7000"/>
              </a:lnSpc>
              <a:spcBef>
                <a:spcPts val="95"/>
              </a:spcBef>
            </a:pPr>
            <a:r>
              <a:rPr sz="2200" b="1" dirty="0">
                <a:latin typeface="Calibri"/>
                <a:cs typeface="Calibri"/>
              </a:rPr>
              <a:t>Автор</a:t>
            </a:r>
            <a:r>
              <a:rPr sz="2200" b="1" spc="290" dirty="0">
                <a:latin typeface="Calibri"/>
                <a:cs typeface="Calibri"/>
              </a:rPr>
              <a:t>    </a:t>
            </a:r>
            <a:r>
              <a:rPr sz="2200" b="1" dirty="0">
                <a:latin typeface="Calibri"/>
                <a:cs typeface="Calibri"/>
              </a:rPr>
              <a:t>замечательнейшего</a:t>
            </a:r>
            <a:r>
              <a:rPr sz="2200" b="1" spc="295" dirty="0">
                <a:latin typeface="Calibri"/>
                <a:cs typeface="Calibri"/>
              </a:rPr>
              <a:t>    </a:t>
            </a:r>
            <a:r>
              <a:rPr sz="2200" b="1" spc="-10" dirty="0">
                <a:latin typeface="Calibri"/>
                <a:cs typeface="Calibri"/>
              </a:rPr>
              <a:t>произведения </a:t>
            </a:r>
            <a:r>
              <a:rPr sz="2200" b="1" dirty="0">
                <a:latin typeface="Calibri"/>
                <a:cs typeface="Calibri"/>
              </a:rPr>
              <a:t>русской</a:t>
            </a:r>
            <a:r>
              <a:rPr sz="2200" b="1" spc="300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стиховой</a:t>
            </a:r>
            <a:r>
              <a:rPr sz="2200" b="1" spc="310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драматургии</a:t>
            </a:r>
            <a:r>
              <a:rPr sz="2200" b="1" spc="320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-</a:t>
            </a:r>
            <a:r>
              <a:rPr sz="2200" b="1" spc="325" dirty="0">
                <a:latin typeface="Calibri"/>
                <a:cs typeface="Calibri"/>
              </a:rPr>
              <a:t> </a:t>
            </a:r>
            <a:r>
              <a:rPr sz="2200" b="1" spc="-10" dirty="0">
                <a:latin typeface="Calibri"/>
                <a:cs typeface="Calibri"/>
              </a:rPr>
              <a:t>бессмертной </a:t>
            </a:r>
            <a:r>
              <a:rPr sz="2200" b="1" dirty="0">
                <a:latin typeface="Calibri"/>
                <a:cs typeface="Calibri"/>
              </a:rPr>
              <a:t>комедии</a:t>
            </a:r>
            <a:r>
              <a:rPr sz="2200" b="1" spc="290" dirty="0">
                <a:latin typeface="Calibri"/>
                <a:cs typeface="Calibri"/>
              </a:rPr>
              <a:t>  </a:t>
            </a:r>
            <a:r>
              <a:rPr sz="2200" b="1" dirty="0">
                <a:latin typeface="Calibri"/>
                <a:cs typeface="Calibri"/>
              </a:rPr>
              <a:t>«Горе</a:t>
            </a:r>
            <a:r>
              <a:rPr sz="2200" b="1" spc="300" dirty="0">
                <a:latin typeface="Calibri"/>
                <a:cs typeface="Calibri"/>
              </a:rPr>
              <a:t>  </a:t>
            </a:r>
            <a:r>
              <a:rPr sz="2200" b="1" dirty="0">
                <a:latin typeface="Calibri"/>
                <a:cs typeface="Calibri"/>
              </a:rPr>
              <a:t>от</a:t>
            </a:r>
            <a:r>
              <a:rPr sz="2200" b="1" spc="295" dirty="0">
                <a:latin typeface="Calibri"/>
                <a:cs typeface="Calibri"/>
              </a:rPr>
              <a:t>  </a:t>
            </a:r>
            <a:r>
              <a:rPr sz="2200" b="1" dirty="0">
                <a:latin typeface="Calibri"/>
                <a:cs typeface="Calibri"/>
              </a:rPr>
              <a:t>ума»,</a:t>
            </a:r>
            <a:r>
              <a:rPr sz="2200" b="1" spc="290" dirty="0">
                <a:latin typeface="Calibri"/>
                <a:cs typeface="Calibri"/>
              </a:rPr>
              <a:t>  </a:t>
            </a:r>
            <a:r>
              <a:rPr sz="2200" b="1" dirty="0">
                <a:latin typeface="Calibri"/>
                <a:cs typeface="Calibri"/>
              </a:rPr>
              <a:t>А.</a:t>
            </a:r>
            <a:r>
              <a:rPr sz="2200" b="1" spc="295" dirty="0">
                <a:latin typeface="Calibri"/>
                <a:cs typeface="Calibri"/>
              </a:rPr>
              <a:t>  </a:t>
            </a:r>
            <a:r>
              <a:rPr sz="2200" b="1" dirty="0">
                <a:latin typeface="Calibri"/>
                <a:cs typeface="Calibri"/>
              </a:rPr>
              <a:t>С.</a:t>
            </a:r>
            <a:r>
              <a:rPr sz="2200" b="1" spc="300" dirty="0">
                <a:latin typeface="Calibri"/>
                <a:cs typeface="Calibri"/>
              </a:rPr>
              <a:t>  </a:t>
            </a:r>
            <a:r>
              <a:rPr sz="2200" b="1" spc="-10" dirty="0">
                <a:latin typeface="Calibri"/>
                <a:cs typeface="Calibri"/>
              </a:rPr>
              <a:t>Грибоедов </a:t>
            </a:r>
            <a:r>
              <a:rPr sz="2200" b="1" dirty="0">
                <a:latin typeface="Calibri"/>
                <a:cs typeface="Calibri"/>
              </a:rPr>
              <a:t>близок</a:t>
            </a:r>
            <a:r>
              <a:rPr sz="2200" b="1" spc="185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и</a:t>
            </a:r>
            <a:r>
              <a:rPr sz="2200" b="1" spc="195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дорог</a:t>
            </a:r>
            <a:r>
              <a:rPr sz="2200" b="1" spc="180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нам</a:t>
            </a:r>
            <a:r>
              <a:rPr sz="2200" b="1" spc="200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как</a:t>
            </a:r>
            <a:r>
              <a:rPr sz="2200" b="1" spc="180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передовой</a:t>
            </a:r>
            <a:r>
              <a:rPr sz="2200" b="1" spc="180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деятель</a:t>
            </a:r>
            <a:r>
              <a:rPr sz="2200" b="1" spc="204" dirty="0">
                <a:latin typeface="Calibri"/>
                <a:cs typeface="Calibri"/>
              </a:rPr>
              <a:t> </a:t>
            </a:r>
            <a:r>
              <a:rPr sz="2200" b="1" spc="-50" dirty="0">
                <a:latin typeface="Calibri"/>
                <a:cs typeface="Calibri"/>
              </a:rPr>
              <a:t>и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1140" y="4993690"/>
            <a:ext cx="5784850" cy="11017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7000"/>
              </a:lnSpc>
              <a:spcBef>
                <a:spcPts val="95"/>
              </a:spcBef>
            </a:pPr>
            <a:r>
              <a:rPr sz="2200" b="1" dirty="0">
                <a:latin typeface="Calibri"/>
                <a:cs typeface="Calibri"/>
              </a:rPr>
              <a:t>мыслитель</a:t>
            </a:r>
            <a:r>
              <a:rPr sz="2200" b="1" spc="455" dirty="0">
                <a:latin typeface="Calibri"/>
                <a:cs typeface="Calibri"/>
              </a:rPr>
              <a:t>   </a:t>
            </a:r>
            <a:r>
              <a:rPr sz="2200" b="1" dirty="0">
                <a:latin typeface="Calibri"/>
                <a:cs typeface="Calibri"/>
              </a:rPr>
              <a:t>своего</a:t>
            </a:r>
            <a:r>
              <a:rPr sz="2200" b="1" spc="455" dirty="0">
                <a:latin typeface="Calibri"/>
                <a:cs typeface="Calibri"/>
              </a:rPr>
              <a:t>   </a:t>
            </a:r>
            <a:r>
              <a:rPr sz="2200" b="1" dirty="0">
                <a:latin typeface="Calibri"/>
                <a:cs typeface="Calibri"/>
              </a:rPr>
              <a:t>времени,</a:t>
            </a:r>
            <a:r>
              <a:rPr sz="2200" b="1" spc="459" dirty="0">
                <a:latin typeface="Calibri"/>
                <a:cs typeface="Calibri"/>
              </a:rPr>
              <a:t>   </a:t>
            </a:r>
            <a:r>
              <a:rPr sz="2200" b="1" spc="-10" dirty="0">
                <a:latin typeface="Calibri"/>
                <a:cs typeface="Calibri"/>
              </a:rPr>
              <a:t>оказавший глубокое </a:t>
            </a:r>
            <a:r>
              <a:rPr sz="2200" b="1" dirty="0">
                <a:latin typeface="Calibri"/>
                <a:cs typeface="Calibri"/>
              </a:rPr>
              <a:t>и</a:t>
            </a:r>
            <a:r>
              <a:rPr sz="2200" b="1" spc="-20" dirty="0">
                <a:latin typeface="Calibri"/>
                <a:cs typeface="Calibri"/>
              </a:rPr>
              <a:t> </a:t>
            </a:r>
            <a:r>
              <a:rPr sz="2200" b="1" spc="-10" dirty="0">
                <a:latin typeface="Calibri"/>
                <a:cs typeface="Calibri"/>
              </a:rPr>
              <a:t>плодотворное</a:t>
            </a:r>
            <a:r>
              <a:rPr sz="2200" b="1" spc="-5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влияние</a:t>
            </a:r>
            <a:r>
              <a:rPr sz="2200" b="1" spc="-30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на</a:t>
            </a:r>
            <a:r>
              <a:rPr sz="2200" b="1" spc="-25" dirty="0">
                <a:latin typeface="Calibri"/>
                <a:cs typeface="Calibri"/>
              </a:rPr>
              <a:t> </a:t>
            </a:r>
            <a:r>
              <a:rPr sz="2200" b="1" spc="-10" dirty="0">
                <a:latin typeface="Calibri"/>
                <a:cs typeface="Calibri"/>
              </a:rPr>
              <a:t>развитие </a:t>
            </a:r>
            <a:r>
              <a:rPr sz="2200" b="1" dirty="0">
                <a:latin typeface="Calibri"/>
                <a:cs typeface="Calibri"/>
              </a:rPr>
              <a:t>национальной</a:t>
            </a:r>
            <a:r>
              <a:rPr sz="2200" b="1" spc="-55" dirty="0">
                <a:latin typeface="Calibri"/>
                <a:cs typeface="Calibri"/>
              </a:rPr>
              <a:t> </a:t>
            </a:r>
            <a:r>
              <a:rPr sz="2200" b="1" spc="-10" dirty="0">
                <a:latin typeface="Calibri"/>
                <a:cs typeface="Calibri"/>
              </a:rPr>
              <a:t>русской</a:t>
            </a:r>
            <a:r>
              <a:rPr sz="2200" b="1" spc="-110" dirty="0">
                <a:latin typeface="Calibri"/>
                <a:cs typeface="Calibri"/>
              </a:rPr>
              <a:t> </a:t>
            </a:r>
            <a:r>
              <a:rPr sz="2200" b="1" spc="-10" dirty="0">
                <a:latin typeface="Calibri"/>
                <a:cs typeface="Calibri"/>
              </a:rPr>
              <a:t>культуры.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25308" y="5504789"/>
            <a:ext cx="3907154" cy="752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60"/>
              </a:lnSpc>
              <a:spcBef>
                <a:spcPts val="100"/>
              </a:spcBef>
            </a:pPr>
            <a:r>
              <a:rPr sz="2400" b="1" dirty="0">
                <a:solidFill>
                  <a:srgbClr val="2E5496"/>
                </a:solidFill>
                <a:latin typeface="Cambria"/>
                <a:cs typeface="Cambria"/>
              </a:rPr>
              <a:t>15</a:t>
            </a:r>
            <a:r>
              <a:rPr sz="2400" b="1" spc="50" dirty="0">
                <a:solidFill>
                  <a:srgbClr val="2E5496"/>
                </a:solidFill>
                <a:latin typeface="Cambria"/>
                <a:cs typeface="Cambria"/>
              </a:rPr>
              <a:t> </a:t>
            </a:r>
            <a:r>
              <a:rPr sz="2400" b="1" dirty="0">
                <a:solidFill>
                  <a:srgbClr val="2E5496"/>
                </a:solidFill>
                <a:latin typeface="Cambria"/>
                <a:cs typeface="Cambria"/>
              </a:rPr>
              <a:t>января</a:t>
            </a:r>
            <a:r>
              <a:rPr sz="2400" b="1" spc="65" dirty="0">
                <a:solidFill>
                  <a:srgbClr val="2E5496"/>
                </a:solidFill>
                <a:latin typeface="Cambria"/>
                <a:cs typeface="Cambria"/>
              </a:rPr>
              <a:t> </a:t>
            </a:r>
            <a:r>
              <a:rPr sz="2400" b="1" dirty="0">
                <a:solidFill>
                  <a:srgbClr val="2E5496"/>
                </a:solidFill>
                <a:latin typeface="Cambria"/>
                <a:cs typeface="Cambria"/>
              </a:rPr>
              <a:t>1795</a:t>
            </a:r>
            <a:r>
              <a:rPr sz="2400" b="1" spc="35" dirty="0">
                <a:solidFill>
                  <a:srgbClr val="2E5496"/>
                </a:solidFill>
                <a:latin typeface="Cambria"/>
                <a:cs typeface="Cambria"/>
              </a:rPr>
              <a:t> </a:t>
            </a:r>
            <a:r>
              <a:rPr sz="2400" b="1" dirty="0">
                <a:solidFill>
                  <a:srgbClr val="2E5496"/>
                </a:solidFill>
                <a:latin typeface="Cambria"/>
                <a:cs typeface="Cambria"/>
              </a:rPr>
              <a:t>в</a:t>
            </a:r>
            <a:r>
              <a:rPr sz="2400" b="1" spc="70" dirty="0">
                <a:solidFill>
                  <a:srgbClr val="2E5496"/>
                </a:solidFill>
                <a:latin typeface="Cambria"/>
                <a:cs typeface="Cambria"/>
              </a:rPr>
              <a:t> </a:t>
            </a:r>
            <a:r>
              <a:rPr sz="2400" b="1" dirty="0">
                <a:solidFill>
                  <a:srgbClr val="2E5496"/>
                </a:solidFill>
                <a:latin typeface="Cambria"/>
                <a:cs typeface="Cambria"/>
              </a:rPr>
              <a:t>Москва</a:t>
            </a:r>
            <a:r>
              <a:rPr sz="2400" b="1" spc="-10" dirty="0">
                <a:solidFill>
                  <a:srgbClr val="2E5496"/>
                </a:solidFill>
                <a:latin typeface="Cambria"/>
                <a:cs typeface="Cambria"/>
              </a:rPr>
              <a:t> </a:t>
            </a:r>
            <a:r>
              <a:rPr sz="2400" b="1" spc="-50" dirty="0">
                <a:solidFill>
                  <a:srgbClr val="2E5496"/>
                </a:solidFill>
                <a:latin typeface="Cambria"/>
                <a:cs typeface="Cambria"/>
              </a:rPr>
              <a:t>-</a:t>
            </a:r>
            <a:endParaRPr sz="2400">
              <a:latin typeface="Cambria"/>
              <a:cs typeface="Cambria"/>
            </a:endParaRPr>
          </a:p>
          <a:p>
            <a:pPr marL="88900">
              <a:lnSpc>
                <a:spcPts val="2860"/>
              </a:lnSpc>
            </a:pPr>
            <a:r>
              <a:rPr sz="2400" b="1" dirty="0">
                <a:solidFill>
                  <a:srgbClr val="2E5496"/>
                </a:solidFill>
                <a:latin typeface="Cambria"/>
                <a:cs typeface="Cambria"/>
              </a:rPr>
              <a:t>11</a:t>
            </a:r>
            <a:r>
              <a:rPr sz="2400" b="1" spc="55" dirty="0">
                <a:solidFill>
                  <a:srgbClr val="2E5496"/>
                </a:solidFill>
                <a:latin typeface="Cambria"/>
                <a:cs typeface="Cambria"/>
              </a:rPr>
              <a:t> </a:t>
            </a:r>
            <a:r>
              <a:rPr sz="2400" b="1" dirty="0">
                <a:solidFill>
                  <a:srgbClr val="2E5496"/>
                </a:solidFill>
                <a:latin typeface="Cambria"/>
                <a:cs typeface="Cambria"/>
              </a:rPr>
              <a:t>февраля</a:t>
            </a:r>
            <a:r>
              <a:rPr sz="2400" b="1" spc="90" dirty="0">
                <a:solidFill>
                  <a:srgbClr val="2E5496"/>
                </a:solidFill>
                <a:latin typeface="Cambria"/>
                <a:cs typeface="Cambria"/>
              </a:rPr>
              <a:t> </a:t>
            </a:r>
            <a:r>
              <a:rPr sz="2400" b="1" dirty="0">
                <a:solidFill>
                  <a:srgbClr val="2E5496"/>
                </a:solidFill>
                <a:latin typeface="Cambria"/>
                <a:cs typeface="Cambria"/>
              </a:rPr>
              <a:t>1829</a:t>
            </a:r>
            <a:r>
              <a:rPr sz="2400" b="1" spc="35" dirty="0">
                <a:solidFill>
                  <a:srgbClr val="2E5496"/>
                </a:solidFill>
                <a:latin typeface="Cambria"/>
                <a:cs typeface="Cambria"/>
              </a:rPr>
              <a:t> </a:t>
            </a:r>
            <a:r>
              <a:rPr sz="2400" b="1" spc="-10" dirty="0">
                <a:solidFill>
                  <a:srgbClr val="2E5496"/>
                </a:solidFill>
                <a:latin typeface="Cambria"/>
                <a:cs typeface="Cambria"/>
              </a:rPr>
              <a:t>Тегеран</a:t>
            </a:r>
            <a:endParaRPr sz="2400">
              <a:latin typeface="Cambria"/>
              <a:cs typeface="Cambria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6000" y="3171444"/>
            <a:ext cx="1901952" cy="3343655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14375" y="286556"/>
            <a:ext cx="7658100" cy="1181100"/>
          </a:xfrm>
          <a:prstGeom prst="rect">
            <a:avLst/>
          </a:prstGeom>
        </p:spPr>
        <p:txBody>
          <a:bodyPr vert="horz" wrap="square" lIns="0" tIns="102870" rIns="0" bIns="0" rtlCol="0">
            <a:spAutoFit/>
          </a:bodyPr>
          <a:lstStyle/>
          <a:p>
            <a:pPr marL="388620">
              <a:lnSpc>
                <a:spcPct val="100000"/>
              </a:lnSpc>
              <a:spcBef>
                <a:spcPts val="810"/>
              </a:spcBef>
            </a:pPr>
            <a:r>
              <a:rPr dirty="0"/>
              <a:t>Об </a:t>
            </a:r>
            <a:r>
              <a:rPr spc="-10" dirty="0"/>
              <a:t>авторе</a:t>
            </a:r>
          </a:p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dirty="0"/>
              <a:t>Александр</a:t>
            </a:r>
            <a:r>
              <a:rPr spc="-155" dirty="0"/>
              <a:t> </a:t>
            </a:r>
            <a:r>
              <a:rPr dirty="0"/>
              <a:t>Сергеевич</a:t>
            </a:r>
            <a:r>
              <a:rPr spc="-150" dirty="0"/>
              <a:t> </a:t>
            </a:r>
            <a:r>
              <a:rPr spc="-10" dirty="0"/>
              <a:t>Грибоедов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7190" y="51308"/>
            <a:ext cx="9455150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000000"/>
                </a:solidFill>
                <a:latin typeface="Calibri"/>
                <a:cs typeface="Calibri"/>
              </a:rPr>
              <a:t>Секрет</a:t>
            </a:r>
            <a:r>
              <a:rPr sz="2000" b="1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b="1" spc="-35" dirty="0">
                <a:solidFill>
                  <a:srgbClr val="000000"/>
                </a:solidFill>
                <a:latin typeface="Calibri"/>
                <a:cs typeface="Calibri"/>
              </a:rPr>
              <a:t>"Горя</a:t>
            </a:r>
            <a:r>
              <a:rPr sz="2000" b="1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00"/>
                </a:solidFill>
                <a:latin typeface="Calibri"/>
                <a:cs typeface="Calibri"/>
              </a:rPr>
              <a:t>от</a:t>
            </a:r>
            <a:r>
              <a:rPr sz="2000" b="1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00"/>
                </a:solidFill>
                <a:latin typeface="Calibri"/>
                <a:cs typeface="Calibri"/>
              </a:rPr>
              <a:t>ума"</a:t>
            </a:r>
            <a:r>
              <a:rPr sz="2000" b="1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00"/>
                </a:solidFill>
                <a:latin typeface="Calibri"/>
                <a:cs typeface="Calibri"/>
              </a:rPr>
              <a:t>кроется</a:t>
            </a:r>
            <a:r>
              <a:rPr sz="2000" b="1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00"/>
                </a:solidFill>
                <a:latin typeface="Calibri"/>
                <a:cs typeface="Calibri"/>
              </a:rPr>
              <a:t>в</a:t>
            </a:r>
            <a:r>
              <a:rPr sz="2000" b="1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00"/>
                </a:solidFill>
                <a:latin typeface="Calibri"/>
                <a:cs typeface="Calibri"/>
              </a:rPr>
              <a:t>его</a:t>
            </a:r>
            <a:r>
              <a:rPr sz="2000" b="1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00"/>
                </a:solidFill>
                <a:latin typeface="Calibri"/>
                <a:cs typeface="Calibri"/>
              </a:rPr>
              <a:t>многослойности.</a:t>
            </a:r>
            <a:r>
              <a:rPr sz="2000" b="1" spc="-7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00"/>
                </a:solidFill>
                <a:latin typeface="Calibri"/>
                <a:cs typeface="Calibri"/>
              </a:rPr>
              <a:t>В</a:t>
            </a:r>
            <a:r>
              <a:rPr sz="2000" b="1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00"/>
                </a:solidFill>
                <a:latin typeface="Calibri"/>
                <a:cs typeface="Calibri"/>
              </a:rPr>
              <a:t>комедии</a:t>
            </a:r>
            <a:r>
              <a:rPr sz="2000" b="1" spc="-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00"/>
                </a:solidFill>
                <a:latin typeface="Calibri"/>
                <a:cs typeface="Calibri"/>
              </a:rPr>
              <a:t>переплетаются</a:t>
            </a:r>
            <a:r>
              <a:rPr sz="2000" b="1" spc="-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0000"/>
                </a:solidFill>
                <a:latin typeface="Calibri"/>
                <a:cs typeface="Calibri"/>
              </a:rPr>
              <a:t>темы, </a:t>
            </a:r>
            <a:r>
              <a:rPr sz="2000" b="1" dirty="0">
                <a:solidFill>
                  <a:srgbClr val="000000"/>
                </a:solidFill>
                <a:latin typeface="Calibri"/>
                <a:cs typeface="Calibri"/>
              </a:rPr>
              <a:t>которые</a:t>
            </a:r>
            <a:r>
              <a:rPr sz="2000" b="1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00"/>
                </a:solidFill>
                <a:latin typeface="Calibri"/>
                <a:cs typeface="Calibri"/>
              </a:rPr>
              <a:t>не</a:t>
            </a:r>
            <a:r>
              <a:rPr sz="2000" b="1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00"/>
                </a:solidFill>
                <a:latin typeface="Calibri"/>
                <a:cs typeface="Calibri"/>
              </a:rPr>
              <a:t>теряют</a:t>
            </a:r>
            <a:r>
              <a:rPr sz="2000" b="1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00"/>
                </a:solidFill>
                <a:latin typeface="Calibri"/>
                <a:cs typeface="Calibri"/>
              </a:rPr>
              <a:t>своей</a:t>
            </a:r>
            <a:r>
              <a:rPr sz="2000" b="1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00"/>
                </a:solidFill>
                <a:latin typeface="Calibri"/>
                <a:cs typeface="Calibri"/>
              </a:rPr>
              <a:t>остроты</a:t>
            </a:r>
            <a:r>
              <a:rPr sz="2000" b="1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00"/>
                </a:solidFill>
                <a:latin typeface="Calibri"/>
                <a:cs typeface="Calibri"/>
              </a:rPr>
              <a:t>уже</a:t>
            </a:r>
            <a:r>
              <a:rPr sz="2000" b="1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00"/>
                </a:solidFill>
                <a:latin typeface="Calibri"/>
                <a:cs typeface="Calibri"/>
              </a:rPr>
              <a:t>два</a:t>
            </a:r>
            <a:r>
              <a:rPr sz="2000" b="1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00"/>
                </a:solidFill>
                <a:latin typeface="Calibri"/>
                <a:cs typeface="Calibri"/>
              </a:rPr>
              <a:t>столетия:</a:t>
            </a:r>
            <a:r>
              <a:rPr sz="2000" b="1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0000"/>
                </a:solidFill>
                <a:latin typeface="Calibri"/>
                <a:cs typeface="Calibri"/>
              </a:rPr>
              <a:t>конфликт</a:t>
            </a:r>
            <a:r>
              <a:rPr sz="2000" b="1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0000"/>
                </a:solidFill>
                <a:latin typeface="Calibri"/>
                <a:cs typeface="Calibri"/>
              </a:rPr>
              <a:t>поколений,</a:t>
            </a:r>
            <a:r>
              <a:rPr sz="2000" b="1" spc="-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0000"/>
                </a:solidFill>
                <a:latin typeface="Calibri"/>
                <a:cs typeface="Calibri"/>
              </a:rPr>
              <a:t>который всегда</a:t>
            </a:r>
            <a:r>
              <a:rPr sz="2000" b="1" spc="-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0000"/>
                </a:solidFill>
                <a:latin typeface="Calibri"/>
                <a:cs typeface="Calibri"/>
              </a:rPr>
              <a:t>будоражил</a:t>
            </a:r>
            <a:r>
              <a:rPr sz="2000" b="1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00"/>
                </a:solidFill>
                <a:latin typeface="Calibri"/>
                <a:cs typeface="Calibri"/>
              </a:rPr>
              <a:t>умы,</a:t>
            </a:r>
            <a:r>
              <a:rPr sz="2000" b="1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00"/>
                </a:solidFill>
                <a:latin typeface="Calibri"/>
                <a:cs typeface="Calibri"/>
              </a:rPr>
              <a:t>столкновение</a:t>
            </a:r>
            <a:r>
              <a:rPr sz="2000" b="1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00"/>
                </a:solidFill>
                <a:latin typeface="Calibri"/>
                <a:cs typeface="Calibri"/>
              </a:rPr>
              <a:t>прогрессивных</a:t>
            </a:r>
            <a:r>
              <a:rPr sz="2000" b="1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00"/>
                </a:solidFill>
                <a:latin typeface="Calibri"/>
                <a:cs typeface="Calibri"/>
              </a:rPr>
              <a:t>идей</a:t>
            </a:r>
            <a:r>
              <a:rPr sz="2000" b="1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00"/>
                </a:solidFill>
                <a:latin typeface="Calibri"/>
                <a:cs typeface="Calibri"/>
              </a:rPr>
              <a:t>с</a:t>
            </a:r>
            <a:r>
              <a:rPr sz="2000" b="1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0000"/>
                </a:solidFill>
                <a:latin typeface="Calibri"/>
                <a:cs typeface="Calibri"/>
              </a:rPr>
              <a:t>укоренившимися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000000"/>
                </a:solidFill>
                <a:latin typeface="Calibri"/>
                <a:cs typeface="Calibri"/>
              </a:rPr>
              <a:t>традициями,</a:t>
            </a:r>
            <a:r>
              <a:rPr sz="2000" b="1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00"/>
                </a:solidFill>
                <a:latin typeface="Calibri"/>
                <a:cs typeface="Calibri"/>
              </a:rPr>
              <a:t>вечный</a:t>
            </a:r>
            <a:r>
              <a:rPr sz="2000" b="1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00"/>
                </a:solidFill>
                <a:latin typeface="Calibri"/>
                <a:cs typeface="Calibri"/>
              </a:rPr>
              <a:t>поиск</a:t>
            </a:r>
            <a:r>
              <a:rPr sz="2000" b="1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00"/>
                </a:solidFill>
                <a:latin typeface="Calibri"/>
                <a:cs typeface="Calibri"/>
              </a:rPr>
              <a:t>смысла</a:t>
            </a:r>
            <a:r>
              <a:rPr sz="2000" b="1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00"/>
                </a:solidFill>
                <a:latin typeface="Calibri"/>
                <a:cs typeface="Calibri"/>
              </a:rPr>
              <a:t>жизни,</a:t>
            </a:r>
            <a:r>
              <a:rPr sz="2000" b="1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00"/>
                </a:solidFill>
                <a:latin typeface="Calibri"/>
                <a:cs typeface="Calibri"/>
              </a:rPr>
              <a:t>запутанные</a:t>
            </a:r>
            <a:r>
              <a:rPr sz="2000" b="1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00"/>
                </a:solidFill>
                <a:latin typeface="Calibri"/>
                <a:cs typeface="Calibri"/>
              </a:rPr>
              <a:t>лабиринты</a:t>
            </a:r>
            <a:r>
              <a:rPr sz="2000" b="1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0000"/>
                </a:solidFill>
                <a:latin typeface="Calibri"/>
                <a:cs typeface="Calibri"/>
              </a:rPr>
              <a:t>любовных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659120" y="0"/>
            <a:ext cx="6532880" cy="5823585"/>
            <a:chOff x="5659120" y="0"/>
            <a:chExt cx="6532880" cy="58235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59120" y="2351785"/>
              <a:ext cx="2271425" cy="227142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47432" y="4200144"/>
              <a:ext cx="4274820" cy="16230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56804" y="0"/>
              <a:ext cx="4235196" cy="414223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03719" y="1495044"/>
              <a:ext cx="2325624" cy="291236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50508" y="2452027"/>
              <a:ext cx="1717814" cy="146057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77190" y="1270202"/>
            <a:ext cx="10761980" cy="51562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Calibri"/>
                <a:cs typeface="Calibri"/>
              </a:rPr>
              <a:t>отношений</a:t>
            </a:r>
            <a:r>
              <a:rPr sz="2000" b="1" spc="-6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и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неизбежное</a:t>
            </a:r>
            <a:r>
              <a:rPr sz="2000" b="1" spc="-6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разочарование.</a:t>
            </a:r>
            <a:endParaRPr sz="2000">
              <a:latin typeface="Calibri"/>
              <a:cs typeface="Calibri"/>
            </a:endParaRPr>
          </a:p>
          <a:p>
            <a:pPr marL="12700" marR="4000500">
              <a:lnSpc>
                <a:spcPct val="100000"/>
              </a:lnSpc>
            </a:pPr>
            <a:r>
              <a:rPr sz="2000" b="1" spc="-30" dirty="0">
                <a:latin typeface="Calibri"/>
                <a:cs typeface="Calibri"/>
              </a:rPr>
              <a:t>"Горе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от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ума"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-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это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не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просто</a:t>
            </a:r>
            <a:r>
              <a:rPr sz="2000" b="1" spc="-5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глубокая</a:t>
            </a:r>
            <a:r>
              <a:rPr sz="2000" b="1" spc="-6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по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содержанию</a:t>
            </a:r>
            <a:r>
              <a:rPr sz="2000" b="1" spc="-5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пьеса, </a:t>
            </a:r>
            <a:r>
              <a:rPr sz="2000" b="1" dirty="0">
                <a:latin typeface="Calibri"/>
                <a:cs typeface="Calibri"/>
              </a:rPr>
              <a:t>но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и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кладезь</a:t>
            </a:r>
            <a:r>
              <a:rPr sz="2000" b="1" spc="-5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крылатых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фраз,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которые</a:t>
            </a:r>
            <a:r>
              <a:rPr sz="2000" b="1" spc="-60" dirty="0">
                <a:latin typeface="Calibri"/>
                <a:cs typeface="Calibri"/>
              </a:rPr>
              <a:t> </a:t>
            </a:r>
            <a:r>
              <a:rPr sz="2000" b="1" spc="-25" dirty="0">
                <a:latin typeface="Calibri"/>
                <a:cs typeface="Calibri"/>
              </a:rPr>
              <a:t>уже</a:t>
            </a:r>
            <a:endParaRPr sz="2000">
              <a:latin typeface="Calibri"/>
              <a:cs typeface="Calibri"/>
            </a:endParaRPr>
          </a:p>
          <a:p>
            <a:pPr marL="12700" marR="5195570">
              <a:lnSpc>
                <a:spcPct val="100000"/>
              </a:lnSpc>
            </a:pPr>
            <a:r>
              <a:rPr sz="2000" b="1" dirty="0">
                <a:latin typeface="Calibri"/>
                <a:cs typeface="Calibri"/>
              </a:rPr>
              <a:t>давно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вышли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за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рамки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литературного </a:t>
            </a:r>
            <a:r>
              <a:rPr sz="2000" b="1" dirty="0">
                <a:latin typeface="Calibri"/>
                <a:cs typeface="Calibri"/>
              </a:rPr>
              <a:t>произведения</a:t>
            </a:r>
            <a:r>
              <a:rPr sz="2000" b="1" spc="-6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и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стали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частью</a:t>
            </a:r>
            <a:r>
              <a:rPr sz="2000" b="1" spc="-6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народной</a:t>
            </a:r>
            <a:r>
              <a:rPr sz="2000" b="1" spc="-6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мудрости </a:t>
            </a:r>
            <a:r>
              <a:rPr sz="2000" b="1" dirty="0">
                <a:latin typeface="Calibri"/>
                <a:cs typeface="Calibri"/>
              </a:rPr>
              <a:t>и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превратились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в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пословицы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и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поговорки,</a:t>
            </a:r>
            <a:endParaRPr sz="2000">
              <a:latin typeface="Calibri"/>
              <a:cs typeface="Calibri"/>
            </a:endParaRPr>
          </a:p>
          <a:p>
            <a:pPr marL="68580" marR="5206365">
              <a:lnSpc>
                <a:spcPct val="100000"/>
              </a:lnSpc>
              <a:spcBef>
                <a:spcPts val="5"/>
              </a:spcBef>
            </a:pPr>
            <a:r>
              <a:rPr sz="2000" b="1" dirty="0">
                <a:latin typeface="Calibri"/>
                <a:cs typeface="Calibri"/>
              </a:rPr>
              <a:t>которые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мы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используем</a:t>
            </a:r>
            <a:r>
              <a:rPr sz="2000" b="1" spc="-5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в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своей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речи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до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сих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spc="-20" dirty="0">
                <a:latin typeface="Calibri"/>
                <a:cs typeface="Calibri"/>
              </a:rPr>
              <a:t>пор, </a:t>
            </a:r>
            <a:r>
              <a:rPr sz="2000" b="1" dirty="0">
                <a:latin typeface="Calibri"/>
                <a:cs typeface="Calibri"/>
              </a:rPr>
              <a:t>не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задумываясь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о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их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истоках:</a:t>
            </a:r>
            <a:endParaRPr sz="2000">
              <a:latin typeface="Calibri"/>
              <a:cs typeface="Calibri"/>
            </a:endParaRPr>
          </a:p>
          <a:p>
            <a:pPr marL="134620" indent="-121920">
              <a:lnSpc>
                <a:spcPct val="100000"/>
              </a:lnSpc>
              <a:spcBef>
                <a:spcPts val="1739"/>
              </a:spcBef>
              <a:buChar char="-"/>
              <a:tabLst>
                <a:tab pos="134620" algn="l"/>
              </a:tabLst>
            </a:pPr>
            <a:r>
              <a:rPr sz="1800" dirty="0">
                <a:latin typeface="Calibri"/>
                <a:cs typeface="Calibri"/>
              </a:rPr>
              <a:t>"</a:t>
            </a:r>
            <a:r>
              <a:rPr sz="1800" b="1" dirty="0">
                <a:latin typeface="Calibri"/>
                <a:cs typeface="Calibri"/>
              </a:rPr>
              <a:t>Ба!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знакомые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все</a:t>
            </a:r>
            <a:r>
              <a:rPr sz="1800" b="1" spc="-5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лица!";</a:t>
            </a:r>
            <a:endParaRPr sz="1800">
              <a:latin typeface="Calibri"/>
              <a:cs typeface="Calibri"/>
            </a:endParaRPr>
          </a:p>
          <a:p>
            <a:pPr marL="134620" indent="-121920">
              <a:lnSpc>
                <a:spcPct val="100000"/>
              </a:lnSpc>
              <a:spcBef>
                <a:spcPts val="5"/>
              </a:spcBef>
              <a:buChar char="-"/>
              <a:tabLst>
                <a:tab pos="134620" algn="l"/>
              </a:tabLst>
            </a:pPr>
            <a:r>
              <a:rPr sz="1800" b="1" spc="-10" dirty="0">
                <a:latin typeface="Calibri"/>
                <a:cs typeface="Calibri"/>
              </a:rPr>
              <a:t>"Когда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постранствуешь,</a:t>
            </a:r>
            <a:r>
              <a:rPr sz="1800" b="1" spc="-5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воротишься</a:t>
            </a:r>
            <a:r>
              <a:rPr sz="1800" b="1" spc="-5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домой,</a:t>
            </a:r>
            <a:r>
              <a:rPr sz="1800" b="1" spc="-5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и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дым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Отечества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нам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сладок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и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приятен!";</a:t>
            </a:r>
            <a:endParaRPr sz="1800">
              <a:latin typeface="Calibri"/>
              <a:cs typeface="Calibri"/>
            </a:endParaRPr>
          </a:p>
          <a:p>
            <a:pPr marL="187325" lvl="1" indent="-123189">
              <a:lnSpc>
                <a:spcPct val="100000"/>
              </a:lnSpc>
              <a:buChar char="-"/>
              <a:tabLst>
                <a:tab pos="187325" algn="l"/>
              </a:tabLst>
            </a:pPr>
            <a:r>
              <a:rPr sz="1800" b="1" spc="-10" dirty="0">
                <a:latin typeface="Calibri"/>
                <a:cs typeface="Calibri"/>
              </a:rPr>
              <a:t>"Счастливые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часов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не </a:t>
            </a:r>
            <a:r>
              <a:rPr sz="1800" b="1" spc="-10" dirty="0">
                <a:latin typeface="Calibri"/>
                <a:cs typeface="Calibri"/>
              </a:rPr>
              <a:t>наблюдают";</a:t>
            </a:r>
            <a:endParaRPr sz="1800">
              <a:latin typeface="Calibri"/>
              <a:cs typeface="Calibri"/>
            </a:endParaRPr>
          </a:p>
          <a:p>
            <a:pPr marL="240665" lvl="1" indent="-176530">
              <a:lnSpc>
                <a:spcPct val="100000"/>
              </a:lnSpc>
              <a:buChar char="-"/>
              <a:tabLst>
                <a:tab pos="240665" algn="l"/>
              </a:tabLst>
            </a:pPr>
            <a:r>
              <a:rPr sz="1800" b="1" dirty="0">
                <a:latin typeface="Calibri"/>
                <a:cs typeface="Calibri"/>
              </a:rPr>
              <a:t>"Служить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бы рад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-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прислуживаться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тошно",</a:t>
            </a:r>
            <a:endParaRPr sz="1800">
              <a:latin typeface="Calibri"/>
              <a:cs typeface="Calibri"/>
            </a:endParaRPr>
          </a:p>
          <a:p>
            <a:pPr marL="187325" lvl="1" indent="-123189">
              <a:lnSpc>
                <a:spcPct val="100000"/>
              </a:lnSpc>
              <a:buChar char="-"/>
              <a:tabLst>
                <a:tab pos="187325" algn="l"/>
              </a:tabLst>
            </a:pPr>
            <a:r>
              <a:rPr sz="1800" b="1" dirty="0">
                <a:latin typeface="Calibri"/>
                <a:cs typeface="Calibri"/>
              </a:rPr>
              <a:t>"Свежо</a:t>
            </a:r>
            <a:r>
              <a:rPr sz="1800" b="1" spc="-5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предание,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а</a:t>
            </a:r>
            <a:r>
              <a:rPr sz="1800" b="1" spc="-5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верится</a:t>
            </a:r>
            <a:r>
              <a:rPr sz="1800" b="1" spc="-5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с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трудом";</a:t>
            </a:r>
            <a:endParaRPr sz="1800">
              <a:latin typeface="Calibri"/>
              <a:cs typeface="Calibri"/>
            </a:endParaRPr>
          </a:p>
          <a:p>
            <a:pPr marL="134620" indent="-121920">
              <a:lnSpc>
                <a:spcPct val="100000"/>
              </a:lnSpc>
              <a:buChar char="-"/>
              <a:tabLst>
                <a:tab pos="134620" algn="l"/>
              </a:tabLst>
            </a:pPr>
            <a:r>
              <a:rPr sz="1800" b="1" dirty="0">
                <a:latin typeface="Calibri"/>
                <a:cs typeface="Calibri"/>
              </a:rPr>
              <a:t>"Ах!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Злые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языки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страшнее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пистолета...";</a:t>
            </a:r>
            <a:endParaRPr sz="1800">
              <a:latin typeface="Calibri"/>
              <a:cs typeface="Calibri"/>
            </a:endParaRPr>
          </a:p>
          <a:p>
            <a:pPr marL="188595" indent="-175895">
              <a:lnSpc>
                <a:spcPct val="100000"/>
              </a:lnSpc>
              <a:buChar char="-"/>
              <a:tabLst>
                <a:tab pos="188595" algn="l"/>
              </a:tabLst>
            </a:pPr>
            <a:r>
              <a:rPr sz="1800" b="1" dirty="0">
                <a:latin typeface="Calibri"/>
                <a:cs typeface="Calibri"/>
              </a:rPr>
              <a:t>"Дома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новы,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но</a:t>
            </a:r>
            <a:r>
              <a:rPr sz="1800" b="1" spc="-10" dirty="0">
                <a:latin typeface="Calibri"/>
                <a:cs typeface="Calibri"/>
              </a:rPr>
              <a:t> предрассудки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стары";</a:t>
            </a:r>
            <a:endParaRPr sz="1800">
              <a:latin typeface="Calibri"/>
              <a:cs typeface="Calibri"/>
            </a:endParaRPr>
          </a:p>
          <a:p>
            <a:pPr marL="12700" marR="5080" indent="176530">
              <a:lnSpc>
                <a:spcPct val="100000"/>
              </a:lnSpc>
              <a:buChar char="-"/>
              <a:tabLst>
                <a:tab pos="189230" algn="l"/>
              </a:tabLst>
            </a:pPr>
            <a:r>
              <a:rPr sz="1800" b="1" dirty="0">
                <a:latin typeface="Calibri"/>
                <a:cs typeface="Calibri"/>
              </a:rPr>
              <a:t>«Чины</a:t>
            </a:r>
            <a:r>
              <a:rPr sz="1800" b="1" spc="35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людьми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даются,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а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люди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могут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обмануться"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-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все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эти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фразы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говорят</a:t>
            </a:r>
            <a:r>
              <a:rPr sz="1800" b="1" spc="-5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о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вечных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проблемах,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которые </a:t>
            </a:r>
            <a:r>
              <a:rPr sz="1800" b="1" dirty="0">
                <a:latin typeface="Calibri"/>
                <a:cs typeface="Calibri"/>
              </a:rPr>
              <a:t>волнуют</a:t>
            </a:r>
            <a:r>
              <a:rPr sz="1800" b="1" spc="-5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людей</a:t>
            </a:r>
            <a:r>
              <a:rPr sz="1800" b="1" spc="-5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на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протяжении</a:t>
            </a:r>
            <a:r>
              <a:rPr sz="1800" b="1" spc="-7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веков.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2292476" y="952626"/>
            <a:ext cx="3634740" cy="11976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58419" marR="5080" indent="-45720" algn="r">
              <a:lnSpc>
                <a:spcPct val="106900"/>
              </a:lnSpc>
              <a:spcBef>
                <a:spcPts val="90"/>
              </a:spcBef>
              <a:tabLst>
                <a:tab pos="365760" algn="l"/>
                <a:tab pos="1280795" algn="l"/>
                <a:tab pos="1906905" algn="l"/>
                <a:tab pos="2541270" algn="l"/>
                <a:tab pos="2778760" algn="l"/>
                <a:tab pos="3249930" algn="l"/>
              </a:tabLst>
            </a:pPr>
            <a:r>
              <a:rPr sz="2400" b="1" spc="-50" dirty="0">
                <a:latin typeface="Calibri"/>
                <a:cs typeface="Calibri"/>
              </a:rPr>
              <a:t>и</a:t>
            </a:r>
            <a:r>
              <a:rPr sz="2400" b="1" dirty="0">
                <a:latin typeface="Calibri"/>
                <a:cs typeface="Calibri"/>
              </a:rPr>
              <a:t>	</a:t>
            </a:r>
            <a:r>
              <a:rPr sz="2400" b="1" spc="-10" dirty="0">
                <a:latin typeface="Calibri"/>
                <a:cs typeface="Calibri"/>
              </a:rPr>
              <a:t>общественный</a:t>
            </a:r>
            <a:r>
              <a:rPr sz="2400" b="1" dirty="0">
                <a:latin typeface="Calibri"/>
                <a:cs typeface="Calibri"/>
              </a:rPr>
              <a:t>	</a:t>
            </a:r>
            <a:r>
              <a:rPr sz="2400" b="1" spc="-10" dirty="0">
                <a:latin typeface="Calibri"/>
                <a:cs typeface="Calibri"/>
              </a:rPr>
              <a:t>деятель Грибоедов</a:t>
            </a:r>
            <a:r>
              <a:rPr sz="2400" b="1" dirty="0">
                <a:latin typeface="Calibri"/>
                <a:cs typeface="Calibri"/>
              </a:rPr>
              <a:t>	</a:t>
            </a:r>
            <a:r>
              <a:rPr sz="2400" b="1" spc="-10" dirty="0">
                <a:latin typeface="Calibri"/>
                <a:cs typeface="Calibri"/>
              </a:rPr>
              <a:t>настойчиво русской</a:t>
            </a:r>
            <a:r>
              <a:rPr sz="2400" b="1" dirty="0">
                <a:latin typeface="Calibri"/>
                <a:cs typeface="Calibri"/>
              </a:rPr>
              <a:t>	</a:t>
            </a:r>
            <a:r>
              <a:rPr sz="2400" b="1" spc="-10" dirty="0">
                <a:latin typeface="Calibri"/>
                <a:cs typeface="Calibri"/>
              </a:rPr>
              <a:t>культуры,</a:t>
            </a:r>
            <a:r>
              <a:rPr sz="2400" b="1" dirty="0">
                <a:latin typeface="Calibri"/>
                <a:cs typeface="Calibri"/>
              </a:rPr>
              <a:t>	</a:t>
            </a:r>
            <a:r>
              <a:rPr sz="2400" b="1" spc="-25" dirty="0">
                <a:latin typeface="Calibri"/>
                <a:cs typeface="Calibri"/>
              </a:rPr>
              <a:t>за</a:t>
            </a:r>
            <a:r>
              <a:rPr sz="2400" b="1" dirty="0">
                <a:latin typeface="Calibri"/>
                <a:cs typeface="Calibri"/>
              </a:rPr>
              <a:t>	</a:t>
            </a:r>
            <a:r>
              <a:rPr sz="2400" b="1" spc="-25" dirty="0">
                <a:latin typeface="Calibri"/>
                <a:cs typeface="Calibri"/>
              </a:rPr>
              <a:t>то,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65011" y="952626"/>
            <a:ext cx="2098040" cy="11976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1940" marR="5080" indent="-269875">
              <a:lnSpc>
                <a:spcPct val="106700"/>
              </a:lnSpc>
              <a:spcBef>
                <a:spcPts val="100"/>
              </a:spcBef>
              <a:tabLst>
                <a:tab pos="1802764" algn="l"/>
              </a:tabLst>
            </a:pPr>
            <a:r>
              <a:rPr sz="2400" b="1" spc="-20" dirty="0">
                <a:latin typeface="Calibri"/>
                <a:cs typeface="Calibri"/>
              </a:rPr>
              <a:t>декабристского </a:t>
            </a:r>
            <a:r>
              <a:rPr sz="2400" b="1" spc="-10" dirty="0">
                <a:latin typeface="Calibri"/>
                <a:cs typeface="Calibri"/>
              </a:rPr>
              <a:t>боролся</a:t>
            </a:r>
            <a:r>
              <a:rPr sz="2400" b="1" dirty="0">
                <a:latin typeface="Calibri"/>
                <a:cs typeface="Calibri"/>
              </a:rPr>
              <a:t>	</a:t>
            </a:r>
            <a:r>
              <a:rPr sz="2400" b="1" spc="-25" dirty="0">
                <a:latin typeface="Calibri"/>
                <a:cs typeface="Calibri"/>
              </a:rPr>
              <a:t>за</a:t>
            </a:r>
            <a:endParaRPr sz="2400">
              <a:latin typeface="Calibri"/>
              <a:cs typeface="Calibri"/>
            </a:endParaRPr>
          </a:p>
          <a:p>
            <a:pPr marL="26034">
              <a:lnSpc>
                <a:spcPct val="100000"/>
              </a:lnSpc>
              <a:spcBef>
                <a:spcPts val="200"/>
              </a:spcBef>
              <a:tabLst>
                <a:tab pos="1022985" algn="l"/>
              </a:tabLst>
            </a:pPr>
            <a:r>
              <a:rPr sz="2400" b="1" spc="-10" dirty="0">
                <a:latin typeface="Calibri"/>
                <a:cs typeface="Calibri"/>
              </a:rPr>
              <a:t>чтобы</a:t>
            </a:r>
            <a:r>
              <a:rPr sz="2400" b="1" dirty="0">
                <a:latin typeface="Calibri"/>
                <a:cs typeface="Calibri"/>
              </a:rPr>
              <a:t>	</a:t>
            </a:r>
            <a:r>
              <a:rPr sz="2400" b="1" spc="-10" dirty="0">
                <a:latin typeface="Calibri"/>
                <a:cs typeface="Calibri"/>
              </a:rPr>
              <a:t>сберечь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3753" y="952626"/>
            <a:ext cx="1978025" cy="15894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06900"/>
              </a:lnSpc>
              <a:spcBef>
                <a:spcPts val="90"/>
              </a:spcBef>
            </a:pPr>
            <a:r>
              <a:rPr sz="2400" b="1" dirty="0">
                <a:latin typeface="Calibri"/>
                <a:cs typeface="Calibri"/>
              </a:rPr>
              <a:t>Как</a:t>
            </a:r>
            <a:r>
              <a:rPr sz="2400" b="1" spc="165" dirty="0">
                <a:latin typeface="Calibri"/>
                <a:cs typeface="Calibri"/>
              </a:rPr>
              <a:t>  </a:t>
            </a:r>
            <a:r>
              <a:rPr sz="2400" b="1" spc="-10" dirty="0">
                <a:latin typeface="Calibri"/>
                <a:cs typeface="Calibri"/>
              </a:rPr>
              <a:t>писатель направления, самобытность многовековые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687192" y="2150490"/>
            <a:ext cx="54743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31645" algn="l"/>
                <a:tab pos="4153535" algn="l"/>
              </a:tabLst>
            </a:pPr>
            <a:r>
              <a:rPr sz="2400" b="1" spc="-10" dirty="0">
                <a:latin typeface="Calibri"/>
                <a:cs typeface="Calibri"/>
              </a:rPr>
              <a:t>богатства</a:t>
            </a:r>
            <a:r>
              <a:rPr sz="2400" b="1" dirty="0">
                <a:latin typeface="Calibri"/>
                <a:cs typeface="Calibri"/>
              </a:rPr>
              <a:t>	</a:t>
            </a:r>
            <a:r>
              <a:rPr sz="2400" b="1" spc="-10" dirty="0">
                <a:latin typeface="Calibri"/>
                <a:cs typeface="Calibri"/>
              </a:rPr>
              <a:t>национальной</a:t>
            </a:r>
            <a:r>
              <a:rPr sz="2400" b="1" dirty="0">
                <a:latin typeface="Calibri"/>
                <a:cs typeface="Calibri"/>
              </a:rPr>
              <a:t>	</a:t>
            </a:r>
            <a:r>
              <a:rPr sz="2400" b="1" spc="-20" dirty="0">
                <a:latin typeface="Calibri"/>
                <a:cs typeface="Calibri"/>
              </a:rPr>
              <a:t>культуры,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3753" y="2516505"/>
            <a:ext cx="7901305" cy="387921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300"/>
              </a:spcBef>
            </a:pPr>
            <a:r>
              <a:rPr sz="2400" b="1" dirty="0">
                <a:latin typeface="Calibri"/>
                <a:cs typeface="Calibri"/>
              </a:rPr>
              <a:t>созданной</a:t>
            </a:r>
            <a:r>
              <a:rPr sz="2400" b="1" spc="30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народом,</a:t>
            </a:r>
            <a:r>
              <a:rPr sz="2400" b="1" spc="32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от</a:t>
            </a:r>
            <a:r>
              <a:rPr sz="2400" b="1" spc="31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растворения</a:t>
            </a:r>
            <a:r>
              <a:rPr sz="2400" b="1" spc="32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в</a:t>
            </a:r>
            <a:r>
              <a:rPr sz="2400" b="1" spc="31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модном</a:t>
            </a:r>
            <a:r>
              <a:rPr sz="2400" b="1" spc="31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внешнем</a:t>
            </a:r>
            <a:endParaRPr sz="2400">
              <a:latin typeface="Calibri"/>
              <a:cs typeface="Calibri"/>
            </a:endParaRPr>
          </a:p>
          <a:p>
            <a:pPr marL="12700" marR="8255" algn="just">
              <a:lnSpc>
                <a:spcPct val="106700"/>
              </a:lnSpc>
              <a:spcBef>
                <a:spcPts val="15"/>
              </a:spcBef>
            </a:pPr>
            <a:r>
              <a:rPr sz="2400" b="1" dirty="0">
                <a:latin typeface="Calibri"/>
                <a:cs typeface="Calibri"/>
              </a:rPr>
              <a:t>«европеизме»</a:t>
            </a:r>
            <a:r>
              <a:rPr sz="2400" b="1" spc="140" dirty="0">
                <a:latin typeface="Calibri"/>
                <a:cs typeface="Calibri"/>
              </a:rPr>
              <a:t>  </a:t>
            </a:r>
            <a:r>
              <a:rPr sz="2400" b="1" dirty="0">
                <a:latin typeface="Calibri"/>
                <a:cs typeface="Calibri"/>
              </a:rPr>
              <a:t>дворянского</a:t>
            </a:r>
            <a:r>
              <a:rPr sz="2400" b="1" spc="140" dirty="0">
                <a:latin typeface="Calibri"/>
                <a:cs typeface="Calibri"/>
              </a:rPr>
              <a:t>  </a:t>
            </a:r>
            <a:r>
              <a:rPr sz="2400" b="1" dirty="0">
                <a:latin typeface="Calibri"/>
                <a:cs typeface="Calibri"/>
              </a:rPr>
              <a:t>класса,</a:t>
            </a:r>
            <a:r>
              <a:rPr sz="2400" b="1" spc="140" dirty="0">
                <a:latin typeface="Calibri"/>
                <a:cs typeface="Calibri"/>
              </a:rPr>
              <a:t>  </a:t>
            </a:r>
            <a:r>
              <a:rPr sz="2400" b="1" dirty="0">
                <a:latin typeface="Calibri"/>
                <a:cs typeface="Calibri"/>
              </a:rPr>
              <a:t>чуждого</a:t>
            </a:r>
            <a:r>
              <a:rPr sz="2400" b="1" spc="140" dirty="0">
                <a:latin typeface="Calibri"/>
                <a:cs typeface="Calibri"/>
              </a:rPr>
              <a:t>  </a:t>
            </a:r>
            <a:r>
              <a:rPr sz="2400" b="1" spc="-10" dirty="0">
                <a:latin typeface="Calibri"/>
                <a:cs typeface="Calibri"/>
              </a:rPr>
              <a:t>интересам народа.</a:t>
            </a:r>
            <a:endParaRPr sz="24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935"/>
              </a:spcBef>
            </a:pPr>
            <a:r>
              <a:rPr sz="2400" b="1" dirty="0">
                <a:latin typeface="Calibri"/>
                <a:cs typeface="Calibri"/>
              </a:rPr>
              <a:t>В</a:t>
            </a:r>
            <a:r>
              <a:rPr sz="2400" b="1" spc="3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«Горе</a:t>
            </a:r>
            <a:r>
              <a:rPr sz="2400" b="1" spc="3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от</a:t>
            </a:r>
            <a:r>
              <a:rPr sz="2400" b="1" spc="2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ума»</a:t>
            </a:r>
            <a:r>
              <a:rPr sz="2400" b="1" spc="2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он</a:t>
            </a:r>
            <a:r>
              <a:rPr sz="2400" b="1" spc="3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поднял</a:t>
            </a:r>
            <a:r>
              <a:rPr sz="2400" b="1" spc="3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гневный</a:t>
            </a:r>
            <a:r>
              <a:rPr sz="2400" b="1" spc="2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голос</a:t>
            </a:r>
            <a:r>
              <a:rPr sz="2400" b="1" spc="4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против</a:t>
            </a:r>
            <a:r>
              <a:rPr sz="2400" b="1" spc="2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«жалкой </a:t>
            </a:r>
            <a:r>
              <a:rPr sz="2400" b="1" dirty="0">
                <a:latin typeface="Calibri"/>
                <a:cs typeface="Calibri"/>
              </a:rPr>
              <a:t>тошноты</a:t>
            </a:r>
            <a:r>
              <a:rPr sz="2400" b="1" spc="43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по</a:t>
            </a:r>
            <a:r>
              <a:rPr sz="2400" b="1" spc="43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стороне</a:t>
            </a:r>
            <a:r>
              <a:rPr sz="2400" b="1" spc="434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чужой»,</a:t>
            </a:r>
            <a:r>
              <a:rPr sz="2400" b="1" spc="44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против</a:t>
            </a:r>
            <a:r>
              <a:rPr sz="2400" b="1" spc="43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«пустого,</a:t>
            </a:r>
            <a:r>
              <a:rPr sz="2400" b="1" spc="43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рабского, </a:t>
            </a:r>
            <a:r>
              <a:rPr sz="2400" b="1" dirty="0">
                <a:latin typeface="Calibri"/>
                <a:cs typeface="Calibri"/>
              </a:rPr>
              <a:t>слепого</a:t>
            </a:r>
            <a:r>
              <a:rPr sz="2400" b="1" spc="310" dirty="0">
                <a:latin typeface="Calibri"/>
                <a:cs typeface="Calibri"/>
              </a:rPr>
              <a:t>   </a:t>
            </a:r>
            <a:r>
              <a:rPr sz="2400" b="1" dirty="0">
                <a:latin typeface="Calibri"/>
                <a:cs typeface="Calibri"/>
              </a:rPr>
              <a:t>подражанья»,</a:t>
            </a:r>
            <a:r>
              <a:rPr sz="2400" b="1" spc="310" dirty="0">
                <a:latin typeface="Calibri"/>
                <a:cs typeface="Calibri"/>
              </a:rPr>
              <a:t>   </a:t>
            </a:r>
            <a:r>
              <a:rPr sz="2400" b="1" dirty="0">
                <a:latin typeface="Calibri"/>
                <a:cs typeface="Calibri"/>
              </a:rPr>
              <a:t>против</a:t>
            </a:r>
            <a:r>
              <a:rPr sz="2400" b="1" spc="310" dirty="0">
                <a:latin typeface="Calibri"/>
                <a:cs typeface="Calibri"/>
              </a:rPr>
              <a:t>   </a:t>
            </a:r>
            <a:r>
              <a:rPr sz="2400" b="1" dirty="0">
                <a:latin typeface="Calibri"/>
                <a:cs typeface="Calibri"/>
              </a:rPr>
              <a:t>«чужевластья</a:t>
            </a:r>
            <a:r>
              <a:rPr sz="2400" b="1" spc="315" dirty="0">
                <a:latin typeface="Calibri"/>
                <a:cs typeface="Calibri"/>
              </a:rPr>
              <a:t>   </a:t>
            </a:r>
            <a:r>
              <a:rPr sz="2400" b="1" spc="-10" dirty="0">
                <a:latin typeface="Calibri"/>
                <a:cs typeface="Calibri"/>
              </a:rPr>
              <a:t>мод», </a:t>
            </a:r>
            <a:r>
              <a:rPr sz="2400" b="1" dirty="0">
                <a:latin typeface="Calibri"/>
                <a:cs typeface="Calibri"/>
              </a:rPr>
              <a:t>которыми</a:t>
            </a:r>
            <a:r>
              <a:rPr sz="2400" b="1" spc="40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дворянская</a:t>
            </a:r>
            <a:r>
              <a:rPr sz="2400" b="1" spc="41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верхушка</a:t>
            </a:r>
            <a:r>
              <a:rPr sz="2400" b="1" spc="40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-</a:t>
            </a:r>
            <a:r>
              <a:rPr sz="2400" b="1" spc="40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этот,</a:t>
            </a:r>
            <a:r>
              <a:rPr sz="2400" b="1" spc="42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по</a:t>
            </a:r>
            <a:r>
              <a:rPr sz="2400" b="1" spc="40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определению </a:t>
            </a:r>
            <a:r>
              <a:rPr sz="2400" b="1" dirty="0">
                <a:latin typeface="Calibri"/>
                <a:cs typeface="Calibri"/>
              </a:rPr>
              <a:t>Грибоедова,</a:t>
            </a:r>
            <a:r>
              <a:rPr sz="2400" b="1" spc="150" dirty="0">
                <a:latin typeface="Calibri"/>
                <a:cs typeface="Calibri"/>
              </a:rPr>
              <a:t>  </a:t>
            </a:r>
            <a:r>
              <a:rPr sz="2400" b="1" dirty="0">
                <a:latin typeface="Calibri"/>
                <a:cs typeface="Calibri"/>
              </a:rPr>
              <a:t>«поврежденный</a:t>
            </a:r>
            <a:r>
              <a:rPr sz="2400" b="1" spc="155" dirty="0">
                <a:latin typeface="Calibri"/>
                <a:cs typeface="Calibri"/>
              </a:rPr>
              <a:t>  </a:t>
            </a:r>
            <a:r>
              <a:rPr sz="2400" b="1" dirty="0">
                <a:latin typeface="Calibri"/>
                <a:cs typeface="Calibri"/>
              </a:rPr>
              <a:t>класс</a:t>
            </a:r>
            <a:r>
              <a:rPr sz="2400" b="1" spc="155" dirty="0">
                <a:latin typeface="Calibri"/>
                <a:cs typeface="Calibri"/>
              </a:rPr>
              <a:t>  </a:t>
            </a:r>
            <a:r>
              <a:rPr sz="2400" b="1" dirty="0">
                <a:latin typeface="Calibri"/>
                <a:cs typeface="Calibri"/>
              </a:rPr>
              <a:t>полуевропейцев»</a:t>
            </a:r>
            <a:r>
              <a:rPr sz="2400" b="1" spc="150" dirty="0">
                <a:latin typeface="Calibri"/>
                <a:cs typeface="Calibri"/>
              </a:rPr>
              <a:t>  </a:t>
            </a:r>
            <a:r>
              <a:rPr sz="2400" b="1" spc="-50" dirty="0">
                <a:latin typeface="Calibri"/>
                <a:cs typeface="Calibri"/>
              </a:rPr>
              <a:t>- </a:t>
            </a:r>
            <a:r>
              <a:rPr sz="2400" b="1" dirty="0">
                <a:latin typeface="Calibri"/>
                <a:cs typeface="Calibri"/>
              </a:rPr>
              <a:t>отгораживалась</a:t>
            </a:r>
            <a:r>
              <a:rPr sz="2400" b="1" spc="235" dirty="0">
                <a:latin typeface="Calibri"/>
                <a:cs typeface="Calibri"/>
              </a:rPr>
              <a:t>   </a:t>
            </a:r>
            <a:r>
              <a:rPr sz="2400" b="1" dirty="0">
                <a:latin typeface="Calibri"/>
                <a:cs typeface="Calibri"/>
              </a:rPr>
              <a:t>от</a:t>
            </a:r>
            <a:r>
              <a:rPr sz="2400" b="1" spc="229" dirty="0">
                <a:latin typeface="Calibri"/>
                <a:cs typeface="Calibri"/>
              </a:rPr>
              <a:t>   </a:t>
            </a:r>
            <a:r>
              <a:rPr sz="2400" b="1" dirty="0">
                <a:latin typeface="Calibri"/>
                <a:cs typeface="Calibri"/>
              </a:rPr>
              <a:t>народа,</a:t>
            </a:r>
            <a:r>
              <a:rPr sz="2400" b="1" spc="229" dirty="0">
                <a:latin typeface="Calibri"/>
                <a:cs typeface="Calibri"/>
              </a:rPr>
              <a:t>   </a:t>
            </a:r>
            <a:r>
              <a:rPr sz="2400" b="1" dirty="0">
                <a:latin typeface="Calibri"/>
                <a:cs typeface="Calibri"/>
              </a:rPr>
              <a:t>названного</a:t>
            </a:r>
            <a:r>
              <a:rPr sz="2400" b="1" spc="235" dirty="0">
                <a:latin typeface="Calibri"/>
                <a:cs typeface="Calibri"/>
              </a:rPr>
              <a:t>   </a:t>
            </a:r>
            <a:r>
              <a:rPr sz="2400" b="1" dirty="0">
                <a:latin typeface="Calibri"/>
                <a:cs typeface="Calibri"/>
              </a:rPr>
              <a:t>в</a:t>
            </a:r>
            <a:r>
              <a:rPr sz="2400" b="1" spc="229" dirty="0">
                <a:latin typeface="Calibri"/>
                <a:cs typeface="Calibri"/>
              </a:rPr>
              <a:t>   </a:t>
            </a:r>
            <a:r>
              <a:rPr sz="2400" b="1" spc="-10" dirty="0">
                <a:latin typeface="Calibri"/>
                <a:cs typeface="Calibri"/>
              </a:rPr>
              <a:t>комедии</a:t>
            </a:r>
            <a:endParaRPr sz="24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2400" b="1" dirty="0">
                <a:latin typeface="Calibri"/>
                <a:cs typeface="Calibri"/>
              </a:rPr>
              <a:t>«умным»</a:t>
            </a:r>
            <a:r>
              <a:rPr sz="2400" b="1" spc="-8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и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«бодрым».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Замысел</a:t>
            </a:r>
            <a:r>
              <a:rPr spc="-20" dirty="0"/>
              <a:t> </a:t>
            </a:r>
            <a:r>
              <a:rPr spc="-10" dirty="0"/>
              <a:t>комедии</a:t>
            </a:r>
          </a:p>
        </p:txBody>
      </p:sp>
      <p:pic>
        <p:nvPicPr>
          <p:cNvPr id="1026" name="Picture 2" descr="https://avatars.mds.yandex.net/get-entity_search/1723287/438202520/S600xU_2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755126"/>
            <a:ext cx="3592410" cy="561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5912" y="759967"/>
            <a:ext cx="11758295" cy="3317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latin typeface="Calibri"/>
                <a:cs typeface="Calibri"/>
              </a:rPr>
              <a:t>Грибоедов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рассказал</a:t>
            </a:r>
            <a:r>
              <a:rPr sz="2400" b="1" spc="-8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о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том,</a:t>
            </a:r>
            <a:r>
              <a:rPr sz="2400" b="1" spc="-5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что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произошло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в</a:t>
            </a:r>
            <a:r>
              <a:rPr sz="2400" b="1" spc="-7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одном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московском</a:t>
            </a:r>
            <a:r>
              <a:rPr sz="2400" b="1" spc="-10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доме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в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течение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одного </a:t>
            </a:r>
            <a:r>
              <a:rPr sz="2400" b="1" dirty="0">
                <a:latin typeface="Calibri"/>
                <a:cs typeface="Calibri"/>
              </a:rPr>
              <a:t>дня.</a:t>
            </a:r>
            <a:r>
              <a:rPr sz="2400" b="1" spc="-7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Но</a:t>
            </a:r>
            <a:r>
              <a:rPr sz="2400" b="1" spc="-7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какая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широта</a:t>
            </a:r>
            <a:r>
              <a:rPr sz="2400" b="1" spc="-7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мысли</a:t>
            </a:r>
            <a:r>
              <a:rPr sz="2400" b="1" spc="-7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в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этом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рассказе!</a:t>
            </a:r>
            <a:r>
              <a:rPr sz="2400" b="1" spc="-7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В</a:t>
            </a:r>
            <a:r>
              <a:rPr sz="2400" b="1" spc="-7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нем</a:t>
            </a:r>
            <a:r>
              <a:rPr sz="2400" b="1" spc="-7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веет</a:t>
            </a:r>
            <a:r>
              <a:rPr sz="2400" b="1" spc="-7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дух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времени,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дух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истории.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latin typeface="Calibri"/>
                <a:cs typeface="Calibri"/>
              </a:rPr>
              <a:t>Комедия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отразила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не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только</a:t>
            </a:r>
            <a:r>
              <a:rPr sz="2400" b="1" spc="-8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быт</a:t>
            </a:r>
            <a:r>
              <a:rPr sz="2400" b="1" spc="-5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и</a:t>
            </a:r>
            <a:r>
              <a:rPr sz="2400" b="1" spc="-7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нравы</a:t>
            </a:r>
            <a:r>
              <a:rPr sz="2400" b="1" spc="-5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темного,</a:t>
            </a:r>
            <a:r>
              <a:rPr sz="2400" b="1" spc="-8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старого</a:t>
            </a:r>
            <a:r>
              <a:rPr sz="2400" b="1" spc="-8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мира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барской</a:t>
            </a:r>
            <a:r>
              <a:rPr sz="2400" b="1" spc="-9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Москвы,</a:t>
            </a:r>
            <a:endParaRPr sz="2400">
              <a:latin typeface="Calibri"/>
              <a:cs typeface="Calibri"/>
            </a:endParaRPr>
          </a:p>
          <a:p>
            <a:pPr marL="12700" marR="8255">
              <a:lnSpc>
                <a:spcPct val="100000"/>
              </a:lnSpc>
            </a:pPr>
            <a:r>
              <a:rPr sz="2400" b="1" dirty="0">
                <a:latin typeface="Calibri"/>
                <a:cs typeface="Calibri"/>
              </a:rPr>
              <a:t>жившей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по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преданиям</a:t>
            </a:r>
            <a:r>
              <a:rPr sz="2400" b="1" spc="-3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«времен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очаковских»,</a:t>
            </a:r>
            <a:r>
              <a:rPr sz="2400" b="1" spc="-9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но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и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движение</a:t>
            </a:r>
            <a:r>
              <a:rPr sz="2400" b="1" spc="-2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передовой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общественной </a:t>
            </a:r>
            <a:r>
              <a:rPr sz="2400" b="1" dirty="0">
                <a:latin typeface="Calibri"/>
                <a:cs typeface="Calibri"/>
              </a:rPr>
              <a:t>мысли</a:t>
            </a:r>
            <a:r>
              <a:rPr sz="2400" b="1" spc="-5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в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России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в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начале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XIX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столетия,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spc="-25" dirty="0">
                <a:latin typeface="Calibri"/>
                <a:cs typeface="Calibri"/>
              </a:rPr>
              <a:t>когда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на</a:t>
            </a:r>
            <a:r>
              <a:rPr sz="2400" b="1" spc="-4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борьбу</a:t>
            </a:r>
            <a:r>
              <a:rPr sz="2400" b="1" spc="-4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со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старым</a:t>
            </a:r>
            <a:r>
              <a:rPr sz="2400" b="1" spc="-4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миром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вышли дворянские</a:t>
            </a:r>
            <a:r>
              <a:rPr sz="2400" b="1" spc="-30" dirty="0">
                <a:latin typeface="Calibri"/>
                <a:cs typeface="Calibri"/>
              </a:rPr>
              <a:t> </a:t>
            </a:r>
            <a:r>
              <a:rPr sz="2400" b="1" spc="-25" dirty="0">
                <a:latin typeface="Calibri"/>
                <a:cs typeface="Calibri"/>
              </a:rPr>
              <a:t>революционеры-</a:t>
            </a:r>
            <a:r>
              <a:rPr sz="2400" b="1" dirty="0">
                <a:latin typeface="Calibri"/>
                <a:cs typeface="Calibri"/>
              </a:rPr>
              <a:t>декабристы.</a:t>
            </a:r>
            <a:r>
              <a:rPr sz="2400" b="1" spc="-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Это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и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было</a:t>
            </a:r>
            <a:r>
              <a:rPr sz="2400" b="1" spc="-35" dirty="0">
                <a:latin typeface="Calibri"/>
                <a:cs typeface="Calibri"/>
              </a:rPr>
              <a:t> </a:t>
            </a:r>
            <a:r>
              <a:rPr sz="2400" b="1" spc="-20" dirty="0">
                <a:latin typeface="Calibri"/>
                <a:cs typeface="Calibri"/>
              </a:rPr>
              <a:t>главным</a:t>
            </a:r>
            <a:r>
              <a:rPr sz="2400" b="1" spc="-4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и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основным,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что</a:t>
            </a:r>
            <a:r>
              <a:rPr sz="2400" b="1" spc="-4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хотел</a:t>
            </a:r>
            <a:endParaRPr sz="2400">
              <a:latin typeface="Calibri"/>
              <a:cs typeface="Calibri"/>
            </a:endParaRPr>
          </a:p>
          <a:p>
            <a:pPr marL="12700" marR="976630">
              <a:lnSpc>
                <a:spcPct val="100000"/>
              </a:lnSpc>
            </a:pPr>
            <a:r>
              <a:rPr sz="2400" b="1" dirty="0">
                <a:latin typeface="Calibri"/>
                <a:cs typeface="Calibri"/>
              </a:rPr>
              <a:t>сказать</a:t>
            </a:r>
            <a:r>
              <a:rPr sz="2400" b="1" spc="-7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своей</a:t>
            </a:r>
            <a:r>
              <a:rPr sz="2400" b="1" spc="-7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комедией</a:t>
            </a:r>
            <a:r>
              <a:rPr sz="2400" b="1" spc="-70" dirty="0">
                <a:latin typeface="Calibri"/>
                <a:cs typeface="Calibri"/>
              </a:rPr>
              <a:t> </a:t>
            </a:r>
            <a:r>
              <a:rPr sz="2400" b="1" spc="-20" dirty="0">
                <a:latin typeface="Calibri"/>
                <a:cs typeface="Calibri"/>
              </a:rPr>
              <a:t>Грибоедов,</a:t>
            </a:r>
            <a:r>
              <a:rPr sz="2400" b="1" spc="-5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воплощая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в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образе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Чацкого</a:t>
            </a:r>
            <a:r>
              <a:rPr sz="2400" b="1" spc="-8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идею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активного творческого</a:t>
            </a:r>
            <a:r>
              <a:rPr sz="2400" b="1" spc="-8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разума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и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свободного</a:t>
            </a:r>
            <a:r>
              <a:rPr sz="2400" b="1" spc="-8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человеческого</a:t>
            </a:r>
            <a:r>
              <a:rPr sz="2400" b="1" spc="-9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чувства,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взрывающих</a:t>
            </a:r>
            <a:r>
              <a:rPr sz="2400" b="1" spc="-3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косный, варварский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мир</a:t>
            </a:r>
            <a:r>
              <a:rPr sz="2400" b="1" spc="-3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крепостников.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4163567"/>
            <a:ext cx="10236708" cy="255879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09701" y="168656"/>
            <a:ext cx="326707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«Горе</a:t>
            </a:r>
            <a:r>
              <a:rPr spc="-60" dirty="0"/>
              <a:t> </a:t>
            </a:r>
            <a:r>
              <a:rPr dirty="0"/>
              <a:t>от</a:t>
            </a:r>
            <a:r>
              <a:rPr spc="-60" dirty="0"/>
              <a:t> </a:t>
            </a:r>
            <a:r>
              <a:rPr spc="-20" dirty="0"/>
              <a:t>ума»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37605" y="310972"/>
            <a:ext cx="625729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47470" algn="l"/>
                <a:tab pos="3048635" algn="l"/>
                <a:tab pos="3935729" algn="l"/>
                <a:tab pos="4352925" algn="l"/>
                <a:tab pos="5165725" algn="l"/>
              </a:tabLst>
            </a:pPr>
            <a:r>
              <a:rPr sz="2400" b="1" spc="-10" dirty="0">
                <a:latin typeface="Calibri"/>
                <a:cs typeface="Calibri"/>
              </a:rPr>
              <a:t>Комедия</a:t>
            </a:r>
            <a:r>
              <a:rPr sz="2400" b="1" dirty="0">
                <a:latin typeface="Calibri"/>
                <a:cs typeface="Calibri"/>
              </a:rPr>
              <a:t>	</a:t>
            </a:r>
            <a:r>
              <a:rPr sz="2400" b="1" spc="-10" dirty="0">
                <a:latin typeface="Calibri"/>
                <a:cs typeface="Calibri"/>
              </a:rPr>
              <a:t>Грибоедова</a:t>
            </a:r>
            <a:r>
              <a:rPr sz="2400" b="1" dirty="0">
                <a:latin typeface="Calibri"/>
                <a:cs typeface="Calibri"/>
              </a:rPr>
              <a:t>	</a:t>
            </a:r>
            <a:r>
              <a:rPr sz="2400" b="1" spc="-10" dirty="0">
                <a:latin typeface="Calibri"/>
                <a:cs typeface="Calibri"/>
              </a:rPr>
              <a:t>«Горе</a:t>
            </a:r>
            <a:r>
              <a:rPr sz="2400" b="1" dirty="0">
                <a:latin typeface="Calibri"/>
                <a:cs typeface="Calibri"/>
              </a:rPr>
              <a:t>	</a:t>
            </a:r>
            <a:r>
              <a:rPr sz="2400" b="1" spc="-25" dirty="0">
                <a:latin typeface="Calibri"/>
                <a:cs typeface="Calibri"/>
              </a:rPr>
              <a:t>от</a:t>
            </a:r>
            <a:r>
              <a:rPr sz="2400" b="1" dirty="0">
                <a:latin typeface="Calibri"/>
                <a:cs typeface="Calibri"/>
              </a:rPr>
              <a:t>	</a:t>
            </a:r>
            <a:r>
              <a:rPr sz="2400" b="1" spc="-20" dirty="0">
                <a:latin typeface="Calibri"/>
                <a:cs typeface="Calibri"/>
              </a:rPr>
              <a:t>ума»</a:t>
            </a:r>
            <a:r>
              <a:rPr sz="2400" b="1" dirty="0">
                <a:latin typeface="Calibri"/>
                <a:cs typeface="Calibri"/>
              </a:rPr>
              <a:t>	</a:t>
            </a:r>
            <a:r>
              <a:rPr sz="2400" b="1" spc="-10" dirty="0">
                <a:latin typeface="Calibri"/>
                <a:cs typeface="Calibri"/>
              </a:rPr>
              <a:t>сыграла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737605" y="677417"/>
            <a:ext cx="6258560" cy="2952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Calibri"/>
                <a:cs typeface="Calibri"/>
              </a:rPr>
              <a:t>выдающуюся</a:t>
            </a:r>
            <a:r>
              <a:rPr sz="2400" b="1" spc="525" dirty="0">
                <a:latin typeface="Calibri"/>
                <a:cs typeface="Calibri"/>
              </a:rPr>
              <a:t>  </a:t>
            </a:r>
            <a:r>
              <a:rPr sz="2400" b="1" dirty="0">
                <a:latin typeface="Calibri"/>
                <a:cs typeface="Calibri"/>
              </a:rPr>
              <a:t>роль</a:t>
            </a:r>
            <a:r>
              <a:rPr sz="2400" b="1" spc="509" dirty="0">
                <a:latin typeface="Calibri"/>
                <a:cs typeface="Calibri"/>
              </a:rPr>
              <a:t>  </a:t>
            </a:r>
            <a:r>
              <a:rPr sz="2400" b="1" dirty="0">
                <a:latin typeface="Calibri"/>
                <a:cs typeface="Calibri"/>
              </a:rPr>
              <a:t>в</a:t>
            </a:r>
            <a:r>
              <a:rPr sz="2400" b="1" spc="520" dirty="0">
                <a:latin typeface="Calibri"/>
                <a:cs typeface="Calibri"/>
              </a:rPr>
              <a:t>  </a:t>
            </a:r>
            <a:r>
              <a:rPr sz="2400" b="1" dirty="0">
                <a:latin typeface="Calibri"/>
                <a:cs typeface="Calibri"/>
              </a:rPr>
              <a:t>деле</a:t>
            </a:r>
            <a:r>
              <a:rPr sz="2400" b="1" spc="520" dirty="0">
                <a:latin typeface="Calibri"/>
                <a:cs typeface="Calibri"/>
              </a:rPr>
              <a:t>  </a:t>
            </a:r>
            <a:r>
              <a:rPr sz="2400" b="1" spc="-10" dirty="0">
                <a:latin typeface="Calibri"/>
                <a:cs typeface="Calibri"/>
              </a:rPr>
              <a:t>общественно- </a:t>
            </a:r>
            <a:r>
              <a:rPr sz="2400" b="1" dirty="0">
                <a:latin typeface="Calibri"/>
                <a:cs typeface="Calibri"/>
              </a:rPr>
              <a:t>политического</a:t>
            </a:r>
            <a:r>
              <a:rPr sz="2400" b="1" spc="204" dirty="0">
                <a:latin typeface="Calibri"/>
                <a:cs typeface="Calibri"/>
              </a:rPr>
              <a:t>  </a:t>
            </a:r>
            <a:r>
              <a:rPr sz="2400" b="1" dirty="0">
                <a:latin typeface="Calibri"/>
                <a:cs typeface="Calibri"/>
              </a:rPr>
              <a:t>и</a:t>
            </a:r>
            <a:r>
              <a:rPr sz="2400" b="1" spc="204" dirty="0">
                <a:latin typeface="Calibri"/>
                <a:cs typeface="Calibri"/>
              </a:rPr>
              <a:t>  </a:t>
            </a:r>
            <a:r>
              <a:rPr sz="2400" b="1" dirty="0">
                <a:latin typeface="Calibri"/>
                <a:cs typeface="Calibri"/>
              </a:rPr>
              <a:t>нравственного</a:t>
            </a:r>
            <a:r>
              <a:rPr sz="2400" b="1" spc="204" dirty="0">
                <a:latin typeface="Calibri"/>
                <a:cs typeface="Calibri"/>
              </a:rPr>
              <a:t>  </a:t>
            </a:r>
            <a:r>
              <a:rPr sz="2400" b="1" spc="-10" dirty="0">
                <a:latin typeface="Calibri"/>
                <a:cs typeface="Calibri"/>
              </a:rPr>
              <a:t>воспитания нескольких</a:t>
            </a:r>
            <a:r>
              <a:rPr sz="2400" b="1" spc="-11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поколений</a:t>
            </a:r>
            <a:r>
              <a:rPr sz="2400" b="1" spc="-9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русских</a:t>
            </a:r>
            <a:r>
              <a:rPr sz="2400" b="1" spc="-11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людей.</a:t>
            </a:r>
            <a:endParaRPr sz="24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2880"/>
              </a:spcBef>
            </a:pPr>
            <a:r>
              <a:rPr sz="2400" b="1" dirty="0">
                <a:latin typeface="Calibri"/>
                <a:cs typeface="Calibri"/>
              </a:rPr>
              <a:t>Она</a:t>
            </a:r>
            <a:r>
              <a:rPr sz="2400" b="1" spc="58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вооружала</a:t>
            </a:r>
            <a:r>
              <a:rPr sz="2400" b="1" spc="59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их</a:t>
            </a:r>
            <a:r>
              <a:rPr sz="2400" b="1" spc="59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на</a:t>
            </a:r>
            <a:r>
              <a:rPr sz="2400" b="1" spc="59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борьбу</a:t>
            </a:r>
            <a:r>
              <a:rPr sz="2400" b="1" spc="58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с</a:t>
            </a:r>
            <a:r>
              <a:rPr sz="2400" b="1" spc="58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насилием</a:t>
            </a:r>
            <a:r>
              <a:rPr sz="2400" b="1" spc="30" dirty="0">
                <a:latin typeface="Calibri"/>
                <a:cs typeface="Calibri"/>
              </a:rPr>
              <a:t>  </a:t>
            </a:r>
            <a:r>
              <a:rPr sz="2400" b="1" spc="-50" dirty="0">
                <a:latin typeface="Calibri"/>
                <a:cs typeface="Calibri"/>
              </a:rPr>
              <a:t>и </a:t>
            </a:r>
            <a:r>
              <a:rPr sz="2400" b="1" dirty="0">
                <a:latin typeface="Calibri"/>
                <a:cs typeface="Calibri"/>
              </a:rPr>
              <a:t>произволом,</a:t>
            </a:r>
            <a:r>
              <a:rPr sz="2400" b="1" spc="185" dirty="0">
                <a:latin typeface="Calibri"/>
                <a:cs typeface="Calibri"/>
              </a:rPr>
              <a:t>  </a:t>
            </a:r>
            <a:r>
              <a:rPr sz="2400" b="1" dirty="0">
                <a:latin typeface="Calibri"/>
                <a:cs typeface="Calibri"/>
              </a:rPr>
              <a:t>подлостью</a:t>
            </a:r>
            <a:r>
              <a:rPr sz="2400" b="1" spc="190" dirty="0">
                <a:latin typeface="Calibri"/>
                <a:cs typeface="Calibri"/>
              </a:rPr>
              <a:t>  </a:t>
            </a:r>
            <a:r>
              <a:rPr sz="2400" b="1" dirty="0">
                <a:latin typeface="Calibri"/>
                <a:cs typeface="Calibri"/>
              </a:rPr>
              <a:t>и</a:t>
            </a:r>
            <a:r>
              <a:rPr sz="2400" b="1" spc="185" dirty="0">
                <a:latin typeface="Calibri"/>
                <a:cs typeface="Calibri"/>
              </a:rPr>
              <a:t>  </a:t>
            </a:r>
            <a:r>
              <a:rPr sz="2400" b="1" dirty="0">
                <a:latin typeface="Calibri"/>
                <a:cs typeface="Calibri"/>
              </a:rPr>
              <a:t>невежеством</a:t>
            </a:r>
            <a:r>
              <a:rPr sz="2400" b="1" spc="190" dirty="0">
                <a:latin typeface="Calibri"/>
                <a:cs typeface="Calibri"/>
              </a:rPr>
              <a:t>  </a:t>
            </a:r>
            <a:r>
              <a:rPr sz="2400" b="1" spc="-25" dirty="0">
                <a:latin typeface="Calibri"/>
                <a:cs typeface="Calibri"/>
              </a:rPr>
              <a:t>во </a:t>
            </a:r>
            <a:r>
              <a:rPr sz="2400" b="1" dirty="0">
                <a:latin typeface="Calibri"/>
                <a:cs typeface="Calibri"/>
              </a:rPr>
              <a:t>имя</a:t>
            </a:r>
            <a:r>
              <a:rPr sz="2400" b="1" spc="160" dirty="0">
                <a:latin typeface="Calibri"/>
                <a:cs typeface="Calibri"/>
              </a:rPr>
              <a:t>  </a:t>
            </a:r>
            <a:r>
              <a:rPr sz="2400" b="1" dirty="0">
                <a:latin typeface="Calibri"/>
                <a:cs typeface="Calibri"/>
              </a:rPr>
              <a:t>свободы</a:t>
            </a:r>
            <a:r>
              <a:rPr sz="2400" b="1" spc="160" dirty="0">
                <a:latin typeface="Calibri"/>
                <a:cs typeface="Calibri"/>
              </a:rPr>
              <a:t>  </a:t>
            </a:r>
            <a:r>
              <a:rPr sz="2400" b="1" dirty="0">
                <a:latin typeface="Calibri"/>
                <a:cs typeface="Calibri"/>
              </a:rPr>
              <a:t>и</a:t>
            </a:r>
            <a:r>
              <a:rPr sz="2400" b="1" spc="165" dirty="0">
                <a:latin typeface="Calibri"/>
                <a:cs typeface="Calibri"/>
              </a:rPr>
              <a:t>  </a:t>
            </a:r>
            <a:r>
              <a:rPr sz="2400" b="1" dirty="0">
                <a:latin typeface="Calibri"/>
                <a:cs typeface="Calibri"/>
              </a:rPr>
              <a:t>разума,</a:t>
            </a:r>
            <a:r>
              <a:rPr sz="2400" b="1" spc="160" dirty="0">
                <a:latin typeface="Calibri"/>
                <a:cs typeface="Calibri"/>
              </a:rPr>
              <a:t>  </a:t>
            </a:r>
            <a:r>
              <a:rPr sz="2400" b="1" dirty="0">
                <a:latin typeface="Calibri"/>
                <a:cs typeface="Calibri"/>
              </a:rPr>
              <a:t>во</a:t>
            </a:r>
            <a:r>
              <a:rPr sz="2400" b="1" spc="165" dirty="0">
                <a:latin typeface="Calibri"/>
                <a:cs typeface="Calibri"/>
              </a:rPr>
              <a:t>  </a:t>
            </a:r>
            <a:r>
              <a:rPr sz="2400" b="1" dirty="0">
                <a:latin typeface="Calibri"/>
                <a:cs typeface="Calibri"/>
              </a:rPr>
              <a:t>имя</a:t>
            </a:r>
            <a:r>
              <a:rPr sz="2400" b="1" spc="160" dirty="0">
                <a:latin typeface="Calibri"/>
                <a:cs typeface="Calibri"/>
              </a:rPr>
              <a:t>  </a:t>
            </a:r>
            <a:r>
              <a:rPr sz="2400" b="1" spc="-10" dirty="0">
                <a:latin typeface="Calibri"/>
                <a:cs typeface="Calibri"/>
              </a:rPr>
              <a:t>торжества передовых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идей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и</a:t>
            </a:r>
            <a:r>
              <a:rPr sz="2400" b="1" spc="-7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подлинной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культуры.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6115" y="769619"/>
            <a:ext cx="5274945" cy="5953125"/>
            <a:chOff x="166115" y="769619"/>
            <a:chExt cx="5274945" cy="595312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6115" y="769619"/>
              <a:ext cx="5274564" cy="595274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4715" y="998219"/>
              <a:ext cx="4817364" cy="549554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О </a:t>
            </a:r>
            <a:r>
              <a:rPr spc="-10" dirty="0"/>
              <a:t>произведении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3305175" y="0"/>
            <a:ext cx="8579485" cy="6689090"/>
            <a:chOff x="3305175" y="0"/>
            <a:chExt cx="8579485" cy="668909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57572" y="3849623"/>
              <a:ext cx="6926580" cy="283921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85588" y="3977640"/>
              <a:ext cx="6670548" cy="258318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05175" y="0"/>
              <a:ext cx="3562604" cy="39796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Персонажи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8312" y="854202"/>
            <a:ext cx="7590790" cy="5513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Calibri"/>
                <a:cs typeface="Calibri"/>
              </a:rPr>
              <a:t>Комедия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spc="-20" dirty="0">
                <a:latin typeface="Calibri"/>
                <a:cs typeface="Calibri"/>
              </a:rPr>
              <a:t>Грибоедова</a:t>
            </a:r>
            <a:r>
              <a:rPr sz="2400" b="1" spc="-5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говорит</a:t>
            </a:r>
            <a:r>
              <a:rPr sz="2400" b="1" spc="-7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о</a:t>
            </a:r>
            <a:r>
              <a:rPr sz="2400" b="1" spc="-8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горе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человека,</a:t>
            </a:r>
            <a:r>
              <a:rPr sz="2400" b="1" spc="-8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и</a:t>
            </a:r>
            <a:r>
              <a:rPr sz="2400" b="1" spc="-7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горе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spc="-25" dirty="0">
                <a:latin typeface="Calibri"/>
                <a:cs typeface="Calibri"/>
              </a:rPr>
              <a:t>это </a:t>
            </a:r>
            <a:r>
              <a:rPr sz="2400" b="1" spc="-10" dirty="0">
                <a:latin typeface="Calibri"/>
                <a:cs typeface="Calibri"/>
              </a:rPr>
              <a:t>проистекает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от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его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ума.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Нужно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сказать,</a:t>
            </a:r>
            <a:r>
              <a:rPr sz="2400" b="1" spc="-4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что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spc="-20" dirty="0">
                <a:latin typeface="Calibri"/>
                <a:cs typeface="Calibri"/>
              </a:rPr>
              <a:t>сама </a:t>
            </a:r>
            <a:r>
              <a:rPr sz="2400" b="1" dirty="0">
                <a:latin typeface="Calibri"/>
                <a:cs typeface="Calibri"/>
              </a:rPr>
              <a:t>проблема</a:t>
            </a:r>
            <a:r>
              <a:rPr sz="2400" b="1" spc="-8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«ума»</a:t>
            </a:r>
            <a:r>
              <a:rPr sz="2400" b="1" spc="-9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в</a:t>
            </a:r>
            <a:r>
              <a:rPr sz="2400" b="1" spc="-8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грибоедовское</a:t>
            </a:r>
            <a:r>
              <a:rPr sz="2400" b="1" spc="-7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время</a:t>
            </a:r>
            <a:r>
              <a:rPr sz="2400" b="1" spc="-7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была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весьма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b="1" spc="-10" dirty="0">
                <a:latin typeface="Calibri"/>
                <a:cs typeface="Calibri"/>
              </a:rPr>
              <a:t>злободневной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и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«ум»</a:t>
            </a:r>
            <a:r>
              <a:rPr sz="2400" b="1" spc="-7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понимался</a:t>
            </a:r>
            <a:r>
              <a:rPr sz="2400" b="1" spc="-5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широко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-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как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вообще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b="1" spc="-10" dirty="0">
                <a:latin typeface="Calibri"/>
                <a:cs typeface="Calibri"/>
              </a:rPr>
              <a:t>интеллигентность,</a:t>
            </a:r>
            <a:r>
              <a:rPr sz="2400" b="1" spc="-2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просвещенность,</a:t>
            </a:r>
            <a:r>
              <a:rPr sz="2400" b="1" spc="-4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культурность.</a:t>
            </a:r>
            <a:endParaRPr sz="2400">
              <a:latin typeface="Calibri"/>
              <a:cs typeface="Calibri"/>
            </a:endParaRPr>
          </a:p>
          <a:p>
            <a:pPr marL="12700" marR="715010">
              <a:lnSpc>
                <a:spcPct val="100000"/>
              </a:lnSpc>
              <a:spcBef>
                <a:spcPts val="2880"/>
              </a:spcBef>
            </a:pPr>
            <a:r>
              <a:rPr sz="2400" b="1" dirty="0">
                <a:latin typeface="Calibri"/>
                <a:cs typeface="Calibri"/>
              </a:rPr>
              <a:t>С</a:t>
            </a:r>
            <a:r>
              <a:rPr sz="2400" b="1" spc="-7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понятиями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«умный»,</a:t>
            </a:r>
            <a:r>
              <a:rPr sz="2400" b="1" spc="-7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«умник»</a:t>
            </a:r>
            <a:r>
              <a:rPr sz="2400" b="1" spc="-9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связывалось</a:t>
            </a:r>
            <a:r>
              <a:rPr sz="2400" b="1" spc="-7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тогда представление</a:t>
            </a:r>
            <a:r>
              <a:rPr sz="2400" b="1" spc="-2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о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человеке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не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просто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умном,</a:t>
            </a:r>
            <a:r>
              <a:rPr sz="2400" b="1" spc="-70" dirty="0">
                <a:latin typeface="Calibri"/>
                <a:cs typeface="Calibri"/>
              </a:rPr>
              <a:t> </a:t>
            </a:r>
            <a:r>
              <a:rPr sz="2400" b="1" spc="-25" dirty="0">
                <a:latin typeface="Calibri"/>
                <a:cs typeface="Calibri"/>
              </a:rPr>
              <a:t>но</a:t>
            </a:r>
            <a:endParaRPr sz="2400">
              <a:latin typeface="Calibri"/>
              <a:cs typeface="Calibri"/>
            </a:endParaRPr>
          </a:p>
          <a:p>
            <a:pPr marL="12700" marR="167005">
              <a:lnSpc>
                <a:spcPct val="100000"/>
              </a:lnSpc>
            </a:pPr>
            <a:r>
              <a:rPr sz="2400" b="1" spc="-20" dirty="0">
                <a:latin typeface="Calibri"/>
                <a:cs typeface="Calibri"/>
              </a:rPr>
              <a:t>«вольнодумном»,</a:t>
            </a:r>
            <a:r>
              <a:rPr sz="2400" b="1" spc="-7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о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человеке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передовых</a:t>
            </a:r>
            <a:r>
              <a:rPr sz="2400" b="1" spc="-2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политических убеждений,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носителе</a:t>
            </a:r>
            <a:r>
              <a:rPr sz="2400" b="1" spc="-7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новых</a:t>
            </a:r>
            <a:r>
              <a:rPr sz="2400" b="1" spc="-5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идей,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о</a:t>
            </a:r>
            <a:r>
              <a:rPr sz="2400" b="1" spc="-7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члене</a:t>
            </a:r>
            <a:r>
              <a:rPr sz="2400" b="1" spc="-5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тайного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b="1" spc="-10" dirty="0">
                <a:latin typeface="Calibri"/>
                <a:cs typeface="Calibri"/>
              </a:rPr>
              <a:t>политического</a:t>
            </a:r>
            <a:r>
              <a:rPr sz="2400" b="1" spc="-114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общества,</a:t>
            </a:r>
            <a:r>
              <a:rPr sz="2400" b="1" spc="-110" dirty="0">
                <a:latin typeface="Calibri"/>
                <a:cs typeface="Calibri"/>
              </a:rPr>
              <a:t> </a:t>
            </a:r>
            <a:r>
              <a:rPr sz="2400" b="1" spc="-30" dirty="0">
                <a:latin typeface="Calibri"/>
                <a:cs typeface="Calibri"/>
              </a:rPr>
              <a:t>будущем</a:t>
            </a:r>
            <a:r>
              <a:rPr sz="2400" b="1" spc="-8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декабристе.</a:t>
            </a:r>
            <a:endParaRPr sz="2400">
              <a:latin typeface="Calibri"/>
              <a:cs typeface="Calibri"/>
            </a:endParaRPr>
          </a:p>
          <a:p>
            <a:pPr marL="12700" marR="824230">
              <a:lnSpc>
                <a:spcPct val="100000"/>
              </a:lnSpc>
              <a:spcBef>
                <a:spcPts val="2885"/>
              </a:spcBef>
            </a:pPr>
            <a:r>
              <a:rPr sz="2400" b="1" spc="-10" dirty="0">
                <a:latin typeface="Calibri"/>
                <a:cs typeface="Calibri"/>
              </a:rPr>
              <a:t>Пылкость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таких</a:t>
            </a:r>
            <a:r>
              <a:rPr sz="2400" b="1" spc="-4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«умников»</a:t>
            </a:r>
            <a:r>
              <a:rPr sz="2400" b="1" spc="-7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сплошь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и</a:t>
            </a:r>
            <a:r>
              <a:rPr sz="2400" b="1" spc="-3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рядом </a:t>
            </a:r>
            <a:r>
              <a:rPr sz="2400" b="1" dirty="0">
                <a:latin typeface="Calibri"/>
                <a:cs typeface="Calibri"/>
              </a:rPr>
              <a:t>оборачивалась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в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глазах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реакционеров</a:t>
            </a:r>
            <a:r>
              <a:rPr sz="2400" b="1" spc="-5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и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всяческих обывателей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«безумием»,</a:t>
            </a:r>
            <a:r>
              <a:rPr sz="2400" b="1" spc="-8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«горем</a:t>
            </a:r>
            <a:r>
              <a:rPr sz="2400" b="1" spc="-8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от</a:t>
            </a:r>
            <a:r>
              <a:rPr sz="2400" b="1" spc="-7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ума».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Замысел</a:t>
            </a:r>
            <a:r>
              <a:rPr spc="-20" dirty="0"/>
              <a:t> </a:t>
            </a:r>
            <a:r>
              <a:rPr spc="-10" dirty="0"/>
              <a:t>комедии</a:t>
            </a: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102" y="457200"/>
            <a:ext cx="4065359" cy="607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069323" y="254508"/>
            <a:ext cx="2814955" cy="6604000"/>
            <a:chOff x="9069323" y="254508"/>
            <a:chExt cx="2814955" cy="6604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43059" y="6102094"/>
              <a:ext cx="2641092" cy="75590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58299" y="3502152"/>
              <a:ext cx="2610611" cy="261061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69323" y="2854452"/>
              <a:ext cx="2699004" cy="264109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84563" y="254508"/>
              <a:ext cx="2668524" cy="2610612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339852" y="254508"/>
            <a:ext cx="2604770" cy="6604000"/>
            <a:chOff x="339852" y="254508"/>
            <a:chExt cx="2604770" cy="6604000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9852" y="6371842"/>
              <a:ext cx="2595372" cy="48615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5092" y="3771899"/>
              <a:ext cx="2564891" cy="261061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9852" y="2854452"/>
              <a:ext cx="2604516" cy="264109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5092" y="254508"/>
              <a:ext cx="2574035" cy="261061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3565397" y="1068069"/>
            <a:ext cx="5060950" cy="52146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61340">
              <a:lnSpc>
                <a:spcPct val="106900"/>
              </a:lnSpc>
              <a:spcBef>
                <a:spcPts val="90"/>
              </a:spcBef>
            </a:pPr>
            <a:r>
              <a:rPr sz="2400" i="1" dirty="0">
                <a:latin typeface="Cambria"/>
                <a:cs typeface="Cambria"/>
              </a:rPr>
              <a:t>«</a:t>
            </a:r>
            <a:r>
              <a:rPr sz="2400" b="1" i="1" dirty="0">
                <a:latin typeface="Calibri"/>
                <a:cs typeface="Calibri"/>
              </a:rPr>
              <a:t>Но</a:t>
            </a:r>
            <a:r>
              <a:rPr sz="2400" b="1" i="1" spc="-45" dirty="0">
                <a:latin typeface="Calibri"/>
                <a:cs typeface="Calibri"/>
              </a:rPr>
              <a:t> </a:t>
            </a:r>
            <a:r>
              <a:rPr sz="2400" b="1" i="1" dirty="0">
                <a:latin typeface="Calibri"/>
                <a:cs typeface="Calibri"/>
              </a:rPr>
              <a:t>пока</a:t>
            </a:r>
            <a:r>
              <a:rPr sz="2400" b="1" i="1" spc="-50" dirty="0">
                <a:latin typeface="Calibri"/>
                <a:cs typeface="Calibri"/>
              </a:rPr>
              <a:t> </a:t>
            </a:r>
            <a:r>
              <a:rPr sz="2400" b="1" i="1" dirty="0">
                <a:latin typeface="Calibri"/>
                <a:cs typeface="Calibri"/>
              </a:rPr>
              <a:t>будет</a:t>
            </a:r>
            <a:r>
              <a:rPr sz="2400" b="1" i="1" spc="-55" dirty="0">
                <a:latin typeface="Calibri"/>
                <a:cs typeface="Calibri"/>
              </a:rPr>
              <a:t> </a:t>
            </a:r>
            <a:r>
              <a:rPr sz="2400" b="1" i="1" spc="-10" dirty="0">
                <a:latin typeface="Calibri"/>
                <a:cs typeface="Calibri"/>
              </a:rPr>
              <a:t>существовать </a:t>
            </a:r>
            <a:r>
              <a:rPr sz="2400" b="1" i="1" dirty="0">
                <a:latin typeface="Calibri"/>
                <a:cs typeface="Calibri"/>
              </a:rPr>
              <a:t>стремление</a:t>
            </a:r>
            <a:r>
              <a:rPr sz="2400" b="1" i="1" spc="-60" dirty="0">
                <a:latin typeface="Calibri"/>
                <a:cs typeface="Calibri"/>
              </a:rPr>
              <a:t> </a:t>
            </a:r>
            <a:r>
              <a:rPr sz="2400" b="1" i="1" dirty="0">
                <a:latin typeface="Calibri"/>
                <a:cs typeface="Calibri"/>
              </a:rPr>
              <a:t>к</a:t>
            </a:r>
            <a:r>
              <a:rPr sz="2400" b="1" i="1" spc="-45" dirty="0">
                <a:latin typeface="Calibri"/>
                <a:cs typeface="Calibri"/>
              </a:rPr>
              <a:t> </a:t>
            </a:r>
            <a:r>
              <a:rPr sz="2400" b="1" i="1" spc="-10" dirty="0">
                <a:latin typeface="Calibri"/>
                <a:cs typeface="Calibri"/>
              </a:rPr>
              <a:t>почестям</a:t>
            </a:r>
            <a:r>
              <a:rPr sz="2400" b="1" i="1" spc="-45" dirty="0">
                <a:latin typeface="Calibri"/>
                <a:cs typeface="Calibri"/>
              </a:rPr>
              <a:t> </a:t>
            </a:r>
            <a:r>
              <a:rPr sz="2400" b="1" i="1" spc="-10" dirty="0">
                <a:latin typeface="Calibri"/>
                <a:cs typeface="Calibri"/>
              </a:rPr>
              <a:t>помимо </a:t>
            </a:r>
            <a:r>
              <a:rPr sz="2400" b="1" i="1" dirty="0">
                <a:latin typeface="Calibri"/>
                <a:cs typeface="Calibri"/>
              </a:rPr>
              <a:t>заслуги,</a:t>
            </a:r>
            <a:r>
              <a:rPr sz="2400" b="1" i="1" spc="-50" dirty="0">
                <a:latin typeface="Calibri"/>
                <a:cs typeface="Calibri"/>
              </a:rPr>
              <a:t> </a:t>
            </a:r>
            <a:r>
              <a:rPr sz="2400" b="1" i="1" dirty="0">
                <a:latin typeface="Calibri"/>
                <a:cs typeface="Calibri"/>
              </a:rPr>
              <a:t>пока</a:t>
            </a:r>
            <a:r>
              <a:rPr sz="2400" b="1" i="1" spc="-55" dirty="0">
                <a:latin typeface="Calibri"/>
                <a:cs typeface="Calibri"/>
              </a:rPr>
              <a:t> </a:t>
            </a:r>
            <a:r>
              <a:rPr sz="2400" b="1" i="1" dirty="0">
                <a:latin typeface="Calibri"/>
                <a:cs typeface="Calibri"/>
              </a:rPr>
              <a:t>будут</a:t>
            </a:r>
            <a:r>
              <a:rPr sz="2400" b="1" i="1" spc="-50" dirty="0">
                <a:latin typeface="Calibri"/>
                <a:cs typeface="Calibri"/>
              </a:rPr>
              <a:t> </a:t>
            </a:r>
            <a:r>
              <a:rPr sz="2400" b="1" i="1" spc="-10" dirty="0">
                <a:latin typeface="Calibri"/>
                <a:cs typeface="Calibri"/>
              </a:rPr>
              <a:t>водиться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2400" b="1" i="1" dirty="0">
                <a:latin typeface="Calibri"/>
                <a:cs typeface="Calibri"/>
              </a:rPr>
              <a:t>мастера</a:t>
            </a:r>
            <a:r>
              <a:rPr sz="2400" b="1" i="1" spc="-75" dirty="0">
                <a:latin typeface="Calibri"/>
                <a:cs typeface="Calibri"/>
              </a:rPr>
              <a:t> </a:t>
            </a:r>
            <a:r>
              <a:rPr sz="2400" b="1" i="1" dirty="0">
                <a:latin typeface="Calibri"/>
                <a:cs typeface="Calibri"/>
              </a:rPr>
              <a:t>и</a:t>
            </a:r>
            <a:r>
              <a:rPr sz="2400" b="1" i="1" spc="-50" dirty="0">
                <a:latin typeface="Calibri"/>
                <a:cs typeface="Calibri"/>
              </a:rPr>
              <a:t> </a:t>
            </a:r>
            <a:r>
              <a:rPr sz="2400" b="1" i="1" dirty="0">
                <a:latin typeface="Calibri"/>
                <a:cs typeface="Calibri"/>
              </a:rPr>
              <a:t>охотники</a:t>
            </a:r>
            <a:r>
              <a:rPr sz="2400" b="1" i="1" spc="-70" dirty="0">
                <a:latin typeface="Calibri"/>
                <a:cs typeface="Calibri"/>
              </a:rPr>
              <a:t> </a:t>
            </a:r>
            <a:r>
              <a:rPr sz="2400" b="1" i="1" dirty="0">
                <a:latin typeface="Calibri"/>
                <a:cs typeface="Calibri"/>
              </a:rPr>
              <a:t>угодничать</a:t>
            </a:r>
            <a:r>
              <a:rPr sz="2400" b="1" i="1" spc="-35" dirty="0">
                <a:latin typeface="Calibri"/>
                <a:cs typeface="Calibri"/>
              </a:rPr>
              <a:t> </a:t>
            </a:r>
            <a:r>
              <a:rPr sz="2400" b="1" i="1" spc="-50" dirty="0">
                <a:latin typeface="Calibri"/>
                <a:cs typeface="Calibri"/>
              </a:rPr>
              <a:t>и</a:t>
            </a:r>
            <a:endParaRPr sz="2400">
              <a:latin typeface="Calibri"/>
              <a:cs typeface="Calibri"/>
            </a:endParaRPr>
          </a:p>
          <a:p>
            <a:pPr marL="12700" marR="297815">
              <a:lnSpc>
                <a:spcPct val="107100"/>
              </a:lnSpc>
              <a:spcBef>
                <a:spcPts val="5"/>
              </a:spcBef>
            </a:pPr>
            <a:r>
              <a:rPr sz="2400" b="1" i="1" spc="-10" dirty="0">
                <a:latin typeface="Calibri"/>
                <a:cs typeface="Calibri"/>
              </a:rPr>
              <a:t>«награжденья</a:t>
            </a:r>
            <a:r>
              <a:rPr sz="2400" b="1" i="1" spc="-25" dirty="0">
                <a:latin typeface="Calibri"/>
                <a:cs typeface="Calibri"/>
              </a:rPr>
              <a:t> </a:t>
            </a:r>
            <a:r>
              <a:rPr sz="2400" b="1" i="1" dirty="0">
                <a:latin typeface="Calibri"/>
                <a:cs typeface="Calibri"/>
              </a:rPr>
              <a:t>брать</a:t>
            </a:r>
            <a:r>
              <a:rPr sz="2400" b="1" i="1" spc="-35" dirty="0">
                <a:latin typeface="Calibri"/>
                <a:cs typeface="Calibri"/>
              </a:rPr>
              <a:t> </a:t>
            </a:r>
            <a:r>
              <a:rPr sz="2400" b="1" i="1" dirty="0">
                <a:latin typeface="Calibri"/>
                <a:cs typeface="Calibri"/>
              </a:rPr>
              <a:t>и</a:t>
            </a:r>
            <a:r>
              <a:rPr sz="2400" b="1" i="1" spc="-10" dirty="0">
                <a:latin typeface="Calibri"/>
                <a:cs typeface="Calibri"/>
              </a:rPr>
              <a:t> весело </a:t>
            </a:r>
            <a:r>
              <a:rPr sz="2400" b="1" i="1" dirty="0">
                <a:latin typeface="Calibri"/>
                <a:cs typeface="Calibri"/>
              </a:rPr>
              <a:t>пожить»,</a:t>
            </a:r>
            <a:r>
              <a:rPr sz="2400" b="1" i="1" spc="-100" dirty="0">
                <a:latin typeface="Calibri"/>
                <a:cs typeface="Calibri"/>
              </a:rPr>
              <a:t> </a:t>
            </a:r>
            <a:r>
              <a:rPr sz="2400" b="1" i="1" dirty="0">
                <a:latin typeface="Calibri"/>
                <a:cs typeface="Calibri"/>
              </a:rPr>
              <a:t>пока</a:t>
            </a:r>
            <a:r>
              <a:rPr sz="2400" b="1" i="1" spc="-75" dirty="0">
                <a:latin typeface="Calibri"/>
                <a:cs typeface="Calibri"/>
              </a:rPr>
              <a:t> </a:t>
            </a:r>
            <a:r>
              <a:rPr sz="2400" b="1" i="1" dirty="0">
                <a:latin typeface="Calibri"/>
                <a:cs typeface="Calibri"/>
              </a:rPr>
              <a:t>сплетни,</a:t>
            </a:r>
            <a:r>
              <a:rPr sz="2400" b="1" i="1" spc="-75" dirty="0">
                <a:latin typeface="Calibri"/>
                <a:cs typeface="Calibri"/>
              </a:rPr>
              <a:t> </a:t>
            </a:r>
            <a:r>
              <a:rPr sz="2400" b="1" i="1" spc="-10" dirty="0">
                <a:latin typeface="Calibri"/>
                <a:cs typeface="Calibri"/>
              </a:rPr>
              <a:t>безделье,</a:t>
            </a:r>
            <a:endParaRPr sz="2400">
              <a:latin typeface="Calibri"/>
              <a:cs typeface="Calibri"/>
            </a:endParaRPr>
          </a:p>
          <a:p>
            <a:pPr marL="12700" marR="137160">
              <a:lnSpc>
                <a:spcPts val="3080"/>
              </a:lnSpc>
              <a:spcBef>
                <a:spcPts val="125"/>
              </a:spcBef>
            </a:pPr>
            <a:r>
              <a:rPr sz="2400" b="1" i="1" dirty="0">
                <a:latin typeface="Calibri"/>
                <a:cs typeface="Calibri"/>
              </a:rPr>
              <a:t>пустота</a:t>
            </a:r>
            <a:r>
              <a:rPr sz="2400" b="1" i="1" spc="-70" dirty="0">
                <a:latin typeface="Calibri"/>
                <a:cs typeface="Calibri"/>
              </a:rPr>
              <a:t> </a:t>
            </a:r>
            <a:r>
              <a:rPr sz="2400" b="1" i="1" dirty="0">
                <a:latin typeface="Calibri"/>
                <a:cs typeface="Calibri"/>
              </a:rPr>
              <a:t>будут</a:t>
            </a:r>
            <a:r>
              <a:rPr sz="2400" b="1" i="1" spc="-45" dirty="0">
                <a:latin typeface="Calibri"/>
                <a:cs typeface="Calibri"/>
              </a:rPr>
              <a:t> </a:t>
            </a:r>
            <a:r>
              <a:rPr sz="2400" b="1" i="1" dirty="0">
                <a:latin typeface="Calibri"/>
                <a:cs typeface="Calibri"/>
              </a:rPr>
              <a:t>господствовать</a:t>
            </a:r>
            <a:r>
              <a:rPr sz="2400" b="1" i="1" spc="-45" dirty="0">
                <a:latin typeface="Calibri"/>
                <a:cs typeface="Calibri"/>
              </a:rPr>
              <a:t> </a:t>
            </a:r>
            <a:r>
              <a:rPr sz="2400" b="1" i="1" spc="-25" dirty="0">
                <a:latin typeface="Calibri"/>
                <a:cs typeface="Calibri"/>
              </a:rPr>
              <a:t>не </a:t>
            </a:r>
            <a:r>
              <a:rPr sz="2400" b="1" i="1" dirty="0">
                <a:latin typeface="Calibri"/>
                <a:cs typeface="Calibri"/>
              </a:rPr>
              <a:t>как</a:t>
            </a:r>
            <a:r>
              <a:rPr sz="2400" b="1" i="1" spc="-50" dirty="0">
                <a:latin typeface="Calibri"/>
                <a:cs typeface="Calibri"/>
              </a:rPr>
              <a:t> </a:t>
            </a:r>
            <a:r>
              <a:rPr sz="2400" b="1" i="1" dirty="0">
                <a:latin typeface="Calibri"/>
                <a:cs typeface="Calibri"/>
              </a:rPr>
              <a:t>пороки,</a:t>
            </a:r>
            <a:r>
              <a:rPr sz="2400" b="1" i="1" spc="-30" dirty="0">
                <a:latin typeface="Calibri"/>
                <a:cs typeface="Calibri"/>
              </a:rPr>
              <a:t> </a:t>
            </a:r>
            <a:r>
              <a:rPr sz="2400" b="1" i="1" dirty="0">
                <a:latin typeface="Calibri"/>
                <a:cs typeface="Calibri"/>
              </a:rPr>
              <a:t>а</a:t>
            </a:r>
            <a:r>
              <a:rPr sz="2400" b="1" i="1" spc="-45" dirty="0">
                <a:latin typeface="Calibri"/>
                <a:cs typeface="Calibri"/>
              </a:rPr>
              <a:t> </a:t>
            </a:r>
            <a:r>
              <a:rPr sz="2400" b="1" i="1" dirty="0">
                <a:latin typeface="Calibri"/>
                <a:cs typeface="Calibri"/>
              </a:rPr>
              <a:t>как</a:t>
            </a:r>
            <a:r>
              <a:rPr sz="2400" b="1" i="1" spc="-55" dirty="0">
                <a:latin typeface="Calibri"/>
                <a:cs typeface="Calibri"/>
              </a:rPr>
              <a:t> </a:t>
            </a:r>
            <a:r>
              <a:rPr sz="2400" b="1" i="1" spc="-10" dirty="0">
                <a:latin typeface="Calibri"/>
                <a:cs typeface="Calibri"/>
              </a:rPr>
              <a:t>стихии</a:t>
            </a:r>
            <a:endParaRPr sz="2400">
              <a:latin typeface="Calibri"/>
              <a:cs typeface="Calibri"/>
            </a:endParaRPr>
          </a:p>
          <a:p>
            <a:pPr marL="12700" marR="15875">
              <a:lnSpc>
                <a:spcPts val="3080"/>
              </a:lnSpc>
              <a:spcBef>
                <a:spcPts val="10"/>
              </a:spcBef>
            </a:pPr>
            <a:r>
              <a:rPr sz="2400" b="1" i="1" dirty="0">
                <a:latin typeface="Calibri"/>
                <a:cs typeface="Calibri"/>
              </a:rPr>
              <a:t>общественной</a:t>
            </a:r>
            <a:r>
              <a:rPr sz="2400" b="1" i="1" spc="-45" dirty="0">
                <a:latin typeface="Calibri"/>
                <a:cs typeface="Calibri"/>
              </a:rPr>
              <a:t> </a:t>
            </a:r>
            <a:r>
              <a:rPr sz="2400" b="1" i="1" dirty="0">
                <a:latin typeface="Calibri"/>
                <a:cs typeface="Calibri"/>
              </a:rPr>
              <a:t>жизни,</a:t>
            </a:r>
            <a:r>
              <a:rPr sz="2400" b="1" i="1" spc="-40" dirty="0">
                <a:latin typeface="Calibri"/>
                <a:cs typeface="Calibri"/>
              </a:rPr>
              <a:t> </a:t>
            </a:r>
            <a:r>
              <a:rPr sz="2400" b="1" i="1" dirty="0">
                <a:latin typeface="Calibri"/>
                <a:cs typeface="Calibri"/>
              </a:rPr>
              <a:t>—</a:t>
            </a:r>
            <a:r>
              <a:rPr sz="2400" b="1" i="1" spc="-55" dirty="0">
                <a:latin typeface="Calibri"/>
                <a:cs typeface="Calibri"/>
              </a:rPr>
              <a:t> </a:t>
            </a:r>
            <a:r>
              <a:rPr sz="2400" b="1" i="1" dirty="0">
                <a:latin typeface="Calibri"/>
                <a:cs typeface="Calibri"/>
              </a:rPr>
              <a:t>до</a:t>
            </a:r>
            <a:r>
              <a:rPr sz="2400" b="1" i="1" spc="-55" dirty="0">
                <a:latin typeface="Calibri"/>
                <a:cs typeface="Calibri"/>
              </a:rPr>
              <a:t> </a:t>
            </a:r>
            <a:r>
              <a:rPr sz="2400" b="1" i="1" dirty="0">
                <a:latin typeface="Calibri"/>
                <a:cs typeface="Calibri"/>
              </a:rPr>
              <a:t>тех</a:t>
            </a:r>
            <a:r>
              <a:rPr sz="2400" b="1" i="1" spc="-65" dirty="0">
                <a:latin typeface="Calibri"/>
                <a:cs typeface="Calibri"/>
              </a:rPr>
              <a:t> </a:t>
            </a:r>
            <a:r>
              <a:rPr sz="2400" b="1" i="1" spc="-20" dirty="0">
                <a:latin typeface="Calibri"/>
                <a:cs typeface="Calibri"/>
              </a:rPr>
              <a:t>пор, </a:t>
            </a:r>
            <a:r>
              <a:rPr sz="2400" b="1" i="1" dirty="0">
                <a:latin typeface="Calibri"/>
                <a:cs typeface="Calibri"/>
              </a:rPr>
              <a:t>конечно,</a:t>
            </a:r>
            <a:r>
              <a:rPr sz="2400" b="1" i="1" spc="-30" dirty="0">
                <a:latin typeface="Calibri"/>
                <a:cs typeface="Calibri"/>
              </a:rPr>
              <a:t> </a:t>
            </a:r>
            <a:r>
              <a:rPr sz="2400" b="1" i="1" dirty="0">
                <a:latin typeface="Calibri"/>
                <a:cs typeface="Calibri"/>
              </a:rPr>
              <a:t>будут</a:t>
            </a:r>
            <a:r>
              <a:rPr sz="2400" b="1" i="1" spc="-50" dirty="0">
                <a:latin typeface="Calibri"/>
                <a:cs typeface="Calibri"/>
              </a:rPr>
              <a:t> </a:t>
            </a:r>
            <a:r>
              <a:rPr sz="2400" b="1" i="1" spc="-10" dirty="0">
                <a:latin typeface="Calibri"/>
                <a:cs typeface="Calibri"/>
              </a:rPr>
              <a:t>мелькать</a:t>
            </a:r>
            <a:r>
              <a:rPr sz="2400" b="1" i="1" spc="-65" dirty="0">
                <a:latin typeface="Calibri"/>
                <a:cs typeface="Calibri"/>
              </a:rPr>
              <a:t> </a:t>
            </a:r>
            <a:r>
              <a:rPr sz="2400" b="1" i="1" dirty="0">
                <a:latin typeface="Calibri"/>
                <a:cs typeface="Calibri"/>
              </a:rPr>
              <a:t>и</a:t>
            </a:r>
            <a:r>
              <a:rPr sz="2400" b="1" i="1" spc="-50" dirty="0">
                <a:latin typeface="Calibri"/>
                <a:cs typeface="Calibri"/>
              </a:rPr>
              <a:t> в </a:t>
            </a:r>
            <a:r>
              <a:rPr sz="2400" b="1" i="1" dirty="0">
                <a:latin typeface="Calibri"/>
                <a:cs typeface="Calibri"/>
              </a:rPr>
              <a:t>современном</a:t>
            </a:r>
            <a:r>
              <a:rPr sz="2400" b="1" i="1" spc="-85" dirty="0">
                <a:latin typeface="Calibri"/>
                <a:cs typeface="Calibri"/>
              </a:rPr>
              <a:t> </a:t>
            </a:r>
            <a:r>
              <a:rPr sz="2400" b="1" i="1" dirty="0">
                <a:latin typeface="Calibri"/>
                <a:cs typeface="Calibri"/>
              </a:rPr>
              <a:t>обществе</a:t>
            </a:r>
            <a:r>
              <a:rPr sz="2400" b="1" i="1" spc="-90" dirty="0">
                <a:latin typeface="Calibri"/>
                <a:cs typeface="Calibri"/>
              </a:rPr>
              <a:t> </a:t>
            </a:r>
            <a:r>
              <a:rPr sz="2400" b="1" i="1" spc="-10" dirty="0">
                <a:latin typeface="Calibri"/>
                <a:cs typeface="Calibri"/>
              </a:rPr>
              <a:t>черты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2400" b="1" i="1" dirty="0">
                <a:latin typeface="Calibri"/>
                <a:cs typeface="Calibri"/>
              </a:rPr>
              <a:t>Фамусовых,</a:t>
            </a:r>
            <a:r>
              <a:rPr sz="2400" b="1" i="1" spc="-45" dirty="0">
                <a:latin typeface="Calibri"/>
                <a:cs typeface="Calibri"/>
              </a:rPr>
              <a:t> </a:t>
            </a:r>
            <a:r>
              <a:rPr sz="2400" b="1" i="1" dirty="0">
                <a:latin typeface="Calibri"/>
                <a:cs typeface="Calibri"/>
              </a:rPr>
              <a:t>Молчалиных</a:t>
            </a:r>
            <a:r>
              <a:rPr sz="2400" b="1" i="1" spc="-35" dirty="0">
                <a:latin typeface="Calibri"/>
                <a:cs typeface="Calibri"/>
              </a:rPr>
              <a:t> </a:t>
            </a:r>
            <a:r>
              <a:rPr sz="2400" b="1" i="1" dirty="0">
                <a:latin typeface="Calibri"/>
                <a:cs typeface="Calibri"/>
              </a:rPr>
              <a:t>и</a:t>
            </a:r>
            <a:r>
              <a:rPr sz="2400" b="1" i="1" spc="-45" dirty="0">
                <a:latin typeface="Calibri"/>
                <a:cs typeface="Calibri"/>
              </a:rPr>
              <a:t> </a:t>
            </a:r>
            <a:r>
              <a:rPr sz="2400" b="1" i="1" spc="-10" dirty="0">
                <a:latin typeface="Calibri"/>
                <a:cs typeface="Calibri"/>
              </a:rPr>
              <a:t>других».</a:t>
            </a:r>
            <a:endParaRPr sz="2400">
              <a:latin typeface="Calibri"/>
              <a:cs typeface="Calibri"/>
            </a:endParaRPr>
          </a:p>
          <a:p>
            <a:pPr marL="2992120">
              <a:lnSpc>
                <a:spcPct val="100000"/>
              </a:lnSpc>
              <a:spcBef>
                <a:spcPts val="1010"/>
              </a:spcBef>
            </a:pPr>
            <a:r>
              <a:rPr sz="2400" dirty="0">
                <a:latin typeface="Cambria"/>
                <a:cs typeface="Cambria"/>
              </a:rPr>
              <a:t>Иван</a:t>
            </a:r>
            <a:r>
              <a:rPr sz="2400" spc="65" dirty="0">
                <a:latin typeface="Cambria"/>
                <a:cs typeface="Cambria"/>
              </a:rPr>
              <a:t> </a:t>
            </a:r>
            <a:r>
              <a:rPr sz="2400" spc="-25" dirty="0">
                <a:latin typeface="Cambria"/>
                <a:cs typeface="Cambria"/>
              </a:rPr>
              <a:t>Гончаров</a:t>
            </a:r>
            <a:endParaRPr sz="2400">
              <a:latin typeface="Cambria"/>
              <a:cs typeface="Cambri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820667" y="0"/>
            <a:ext cx="3799332" cy="146608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</TotalTime>
  <Words>770</Words>
  <Application>Microsoft Office PowerPoint</Application>
  <PresentationFormat>Произвольный</PresentationFormat>
  <Paragraphs>68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Office Theme</vt:lpstr>
      <vt:lpstr>Презентация PowerPoint</vt:lpstr>
      <vt:lpstr>Об авторе Александр Сергеевич Грибоедов</vt:lpstr>
      <vt:lpstr>Секрет "Горя от ума" кроется в его многослойности. В комедии переплетаются темы, которые не теряют своей остроты уже два столетия: конфликт поколений, который всегда будоражил умы, столкновение прогрессивных идей с укоренившимися традициями, вечный поиск смысла жизни, запутанные лабиринты любовных</vt:lpstr>
      <vt:lpstr>Замысел комедии</vt:lpstr>
      <vt:lpstr>«Горе от ума»</vt:lpstr>
      <vt:lpstr>О произведении</vt:lpstr>
      <vt:lpstr>Персонажи</vt:lpstr>
      <vt:lpstr>Замысел комедии</vt:lpstr>
      <vt:lpstr>Презентация PowerPoint</vt:lpstr>
      <vt:lpstr>Свою нравственно-воспитательную силу комедия не утратила и в наше время. Мы, как и наши отцы и деды, восхищаемся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Ю. Павлухина</dc:creator>
  <cp:lastModifiedBy>ЛАБИНФ</cp:lastModifiedBy>
  <cp:revision>4</cp:revision>
  <dcterms:created xsi:type="dcterms:W3CDTF">2025-01-13T16:08:25Z</dcterms:created>
  <dcterms:modified xsi:type="dcterms:W3CDTF">2025-01-14T12:08:22Z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2024-10-05T00:00:00Z</vt:filetime>
  </property>
  <property fmtid="{D5CDD505-2E9C-101B-9397-08002B2CF9AE}" pid="3" name="LastSaved">
    <vt:filetime>2025-01-13T00:00:00Z</vt:filetime>
  </property>
</Properties>
</file>