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9" r:id="rId4"/>
    <p:sldId id="260" r:id="rId5"/>
    <p:sldId id="262" r:id="rId6"/>
    <p:sldId id="291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6" r:id="rId15"/>
    <p:sldId id="277" r:id="rId16"/>
    <p:sldId id="279" r:id="rId17"/>
    <p:sldId id="281" r:id="rId18"/>
    <p:sldId id="283" r:id="rId19"/>
    <p:sldId id="292" r:id="rId20"/>
    <p:sldId id="285" r:id="rId21"/>
    <p:sldId id="286" r:id="rId22"/>
    <p:sldId id="287" r:id="rId23"/>
    <p:sldId id="293" r:id="rId24"/>
    <p:sldId id="289" r:id="rId25"/>
    <p:sldId id="294" r:id="rId26"/>
    <p:sldId id="290" r:id="rId2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2195" y="1266431"/>
            <a:ext cx="6353021" cy="258532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" pitchFamily="2" charset="0"/>
              </a:rPr>
              <a:t>«Музей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" pitchFamily="2" charset="0"/>
              </a:rPr>
              <a:t>–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" pitchFamily="2" charset="0"/>
            </a:endParaRPr>
          </a:p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" pitchFamily="2" charset="0"/>
              </a:rPr>
              <a:t>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" pitchFamily="2" charset="0"/>
              </a:rPr>
              <a:t>  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" pitchFamily="2" charset="0"/>
              </a:rPr>
              <a:t>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" pitchFamily="2" charset="0"/>
              </a:rPr>
              <a:t>чарующий 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" pitchFamily="2" charset="0"/>
            </a:endParaRPr>
          </a:p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" pitchFamily="2" charset="0"/>
              </a:rPr>
              <a:t>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" pitchFamily="2" charset="0"/>
              </a:rPr>
              <a:t>                  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" pitchFamily="2" charset="0"/>
              </a:rPr>
              <a:t>мир»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0314" y="5898391"/>
            <a:ext cx="4336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-путешествие по известным музеям России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3387777" y="131883"/>
            <a:ext cx="5291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мая – Международный день музеев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  <p:pic>
        <p:nvPicPr>
          <p:cNvPr id="53251" name="Picture 3" descr="Picture backgroun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6861" y="3700323"/>
            <a:ext cx="6672857" cy="2115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4" name="Google Shape;154;p25" descr="G:\2011-04-05, Барто Игрушки\Барто Игрушки 00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3651" y="344774"/>
            <a:ext cx="5784095" cy="425908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631461" y="474672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alibri"/>
              <a:buNone/>
            </a:pPr>
            <a:r>
              <a:rPr lang="en-US" sz="1600" b="1" u="none" strike="noStrike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А. А. </a:t>
            </a:r>
            <a:r>
              <a:rPr lang="en-US" sz="1600" b="1" u="none" strike="noStrike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Иванов</a:t>
            </a:r>
            <a:r>
              <a:rPr lang="en-US" sz="1600" b="1" u="none" strike="noStrike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. </a:t>
            </a:r>
            <a:br>
              <a:rPr lang="en-US" sz="1600" b="1" u="none" strike="noStrike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</a:br>
            <a:r>
              <a:rPr lang="en-US" sz="1600" b="1" u="none" strike="noStrike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Явление</a:t>
            </a:r>
            <a:r>
              <a:rPr lang="en-US" sz="1600" b="1" u="none" strike="noStrike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1600" b="1" u="none" strike="noStrike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Христа</a:t>
            </a:r>
            <a:r>
              <a:rPr lang="en-US" sz="1600" b="1" u="none" strike="noStrike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1600" b="1" u="none" strike="noStrike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народу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3889" y="269823"/>
            <a:ext cx="6565692" cy="4407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1" name="Google Shape;161;p26" descr="G:\2011-04-05, Барто Игрушки\Барто Игрушки 00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4066" y="1094283"/>
            <a:ext cx="3185462" cy="48343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452315" y="352030"/>
            <a:ext cx="27911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К. П.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Брюллов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Портрет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сестёр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Шишмарёвых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Google Shape;166;p27" descr="G:\2011-04-05, Барто Игрушки\Барто Игрушки 004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61548" y="269822"/>
            <a:ext cx="3327814" cy="48942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756222" y="5531370"/>
            <a:ext cx="23535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К. П.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Брюллов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Последний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день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Помпеи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1833 г.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Picture background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20" t="7779" r="16970" b="8564"/>
          <a:stretch>
            <a:fillRect/>
          </a:stretch>
        </p:blipFill>
        <p:spPr bwMode="auto">
          <a:xfrm>
            <a:off x="5186597" y="194872"/>
            <a:ext cx="3477718" cy="5051685"/>
          </a:xfrm>
          <a:prstGeom prst="rect">
            <a:avLst/>
          </a:prstGeom>
          <a:noFill/>
        </p:spPr>
      </p:pic>
      <p:pic>
        <p:nvPicPr>
          <p:cNvPr id="9" name="Picture 4" descr="Picture background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20" t="7779" r="16970" b="8564"/>
          <a:stretch>
            <a:fillRect/>
          </a:stretch>
        </p:blipFill>
        <p:spPr bwMode="auto">
          <a:xfrm>
            <a:off x="1424065" y="1109270"/>
            <a:ext cx="3267855" cy="4946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2" name="Google Shape;172;p28" descr="G:\2011-04-05, Барто Игрушки\Барто Игрушки 00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487" y="3117955"/>
            <a:ext cx="2368446" cy="340276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11523" y="1716134"/>
            <a:ext cx="24015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О. А.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Кипренский</a:t>
            </a: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Портрет</a:t>
            </a: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Е. В.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Давыдова</a:t>
            </a: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1809 г.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Google Shape;190;p31" descr="G:\2011-04-05, Барто Игрушки\Барто Игрушки 006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5810" y="869430"/>
            <a:ext cx="2488785" cy="34477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6689451" y="262088"/>
            <a:ext cx="1920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А. Г.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Венецианов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algn="ctr"/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Девушка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с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бурачком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Google Shape;196;p32" descr="G:\2011-04-05, Барто Игрушки\Барто Игрушки 006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72787" y="1349115"/>
            <a:ext cx="2638269" cy="364261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949523" y="5283793"/>
            <a:ext cx="1845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И. А.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Федотов</a:t>
            </a: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endParaRPr lang="ru-RU" b="1" i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algn="ctr"/>
            <a:r>
              <a:rPr lang="en-US" b="1" i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Сватовство</a:t>
            </a: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майора</a:t>
            </a: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Picture background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20" t="7779" r="16970" b="8564"/>
          <a:stretch>
            <a:fillRect/>
          </a:stretch>
        </p:blipFill>
        <p:spPr bwMode="auto">
          <a:xfrm>
            <a:off x="734519" y="2983043"/>
            <a:ext cx="2383435" cy="3657599"/>
          </a:xfrm>
          <a:prstGeom prst="rect">
            <a:avLst/>
          </a:prstGeom>
          <a:noFill/>
        </p:spPr>
      </p:pic>
      <p:pic>
        <p:nvPicPr>
          <p:cNvPr id="14" name="Picture 4" descr="Picture background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20" t="7779" r="16970" b="8564"/>
          <a:stretch>
            <a:fillRect/>
          </a:stretch>
        </p:blipFill>
        <p:spPr bwMode="auto">
          <a:xfrm>
            <a:off x="3295028" y="1304143"/>
            <a:ext cx="2746007" cy="3747542"/>
          </a:xfrm>
          <a:prstGeom prst="rect">
            <a:avLst/>
          </a:prstGeom>
          <a:noFill/>
        </p:spPr>
      </p:pic>
      <p:pic>
        <p:nvPicPr>
          <p:cNvPr id="15" name="Picture 4" descr="Picture background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20" t="7779" r="16970" b="8564"/>
          <a:stretch>
            <a:fillRect/>
          </a:stretch>
        </p:blipFill>
        <p:spPr bwMode="auto">
          <a:xfrm>
            <a:off x="6340839" y="764498"/>
            <a:ext cx="2533339" cy="355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8" name="Google Shape;178;p29" descr="G:\2011-04-05, Барто Игрушки\Барто Игрушки 00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4833" y="209863"/>
            <a:ext cx="4931764" cy="29080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846163" y="709004"/>
            <a:ext cx="27506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С. И.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Щедрин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Набережная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Мерджеллина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в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Неаполе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1827 г.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Google Shape;184;p30" descr="G:\2011-04-05, Барто Игрушки\Барто Игрушки 005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77127" y="3372786"/>
            <a:ext cx="4527030" cy="32753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381893" y="4789118"/>
            <a:ext cx="179408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И. К.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Айвазовский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algn="ctr"/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Девятый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вал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1850 г.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Picture background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844" y="209863"/>
            <a:ext cx="4885774" cy="2986314"/>
          </a:xfrm>
          <a:prstGeom prst="rect">
            <a:avLst/>
          </a:prstGeom>
          <a:noFill/>
        </p:spPr>
      </p:pic>
      <p:pic>
        <p:nvPicPr>
          <p:cNvPr id="10" name="Picture 4" descr="Picture background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52276" y="3342807"/>
            <a:ext cx="4781862" cy="3305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34322" y="450264"/>
            <a:ext cx="773492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cs typeface="Times New Roman" pitchFamily="18" charset="0"/>
                <a:sym typeface="Calibri"/>
              </a:rPr>
              <a:t>ИСКУССТВО  ВТОРОЙ ПОЛОВИНЫ 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cs typeface="Times New Roman" pitchFamily="18" charset="0"/>
                <a:sym typeface="Calibri"/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cs typeface="Times New Roman" pitchFamily="18" charset="0"/>
                <a:sym typeface="Calibri"/>
              </a:rPr>
            </a:b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cs typeface="Times New Roman" pitchFamily="18" charset="0"/>
                <a:sym typeface="Calibri"/>
              </a:rPr>
              <a:t>19 ВЕКА</a:t>
            </a:r>
            <a:b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cs typeface="Times New Roman" pitchFamily="18" charset="0"/>
                <a:sym typeface="Calibri"/>
              </a:rPr>
            </a:b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/>
            </a:r>
            <a:b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</a:b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Расцвет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реализма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в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изобразительном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искусстве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этого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времени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неразрывно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связан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с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деятельностью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«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Товарищества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передвижных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художественных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выставок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»,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основанного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в 1871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году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.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Правдивое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отображение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жизни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гражданственность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психологическая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глубина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образов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-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основные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особенности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демократического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искусства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передвижников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.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</a:b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В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музее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хранится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большая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и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разнообразная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коллекция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работ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ведущих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мастеров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этого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направления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7" name="Google Shape;207;p34" descr="G:\2011-04-05, Барто Игрушки\Барто Игрушки 00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21311" y="1004341"/>
            <a:ext cx="3288337" cy="43471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361998" y="374754"/>
            <a:ext cx="3130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А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К.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Саврасов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Скалистый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пейзаж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1875 г.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Google Shape;213;p35" descr="G:\2011-04-05, Барто Игрушки\Барто Игрушки 007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4320" y="1813808"/>
            <a:ext cx="4152275" cy="34702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831954" y="555082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И. Е.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Репин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Запорожцы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пишут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письмо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турецкому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султану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1880- 1891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гг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Picture background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20" t="7779" r="16970" b="8564"/>
          <a:stretch>
            <a:fillRect/>
          </a:stretch>
        </p:blipFill>
        <p:spPr bwMode="auto">
          <a:xfrm>
            <a:off x="5546360" y="869429"/>
            <a:ext cx="3402767" cy="4542020"/>
          </a:xfrm>
          <a:prstGeom prst="rect">
            <a:avLst/>
          </a:prstGeom>
          <a:noFill/>
        </p:spPr>
      </p:pic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20" t="7779" r="16970" b="8564"/>
          <a:stretch>
            <a:fillRect/>
          </a:stretch>
        </p:blipFill>
        <p:spPr bwMode="auto">
          <a:xfrm>
            <a:off x="1079291" y="1708878"/>
            <a:ext cx="4167265" cy="3597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9" name="Google Shape;219;p36" descr="G:\2011-04-05, Барто Игрушки\Барто Игрушки 00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7344" y="884420"/>
            <a:ext cx="4586990" cy="24433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312414" y="217118"/>
            <a:ext cx="2637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В. И.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Суриков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Степан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Разин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1906 г.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Google Shape;225;p37" descr="G:\2011-04-05, Барто Игрушки\Барто Игрушки 007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9251" y="3732551"/>
            <a:ext cx="4631961" cy="26157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951427" y="4639217"/>
            <a:ext cx="1986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И. И.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Шишкин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Дубы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1887 г.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Picture background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90429" y="779489"/>
            <a:ext cx="4738778" cy="2713218"/>
          </a:xfrm>
          <a:prstGeom prst="rect">
            <a:avLst/>
          </a:prstGeom>
          <a:noFill/>
        </p:spPr>
      </p:pic>
      <p:pic>
        <p:nvPicPr>
          <p:cNvPr id="10" name="Picture 4" descr="Picture background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4341" y="3549582"/>
            <a:ext cx="4901784" cy="2926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49508" y="676231"/>
            <a:ext cx="794478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cs typeface="Times New Roman" pitchFamily="18" charset="0"/>
                <a:sym typeface="Calibri"/>
              </a:rPr>
              <a:t>ИСКУССТВО  КОНЦА  19- НАЧАЛА  20 ВЕКА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  <a:cs typeface="Times New Roman" pitchFamily="18" charset="0"/>
              <a:sym typeface="Calibri"/>
            </a:endParaRPr>
          </a:p>
          <a:p>
            <a:pPr algn="ctr"/>
            <a:endParaRPr lang="ru-RU" sz="32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</a:b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Искусство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рубежа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19-20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веков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характеризуется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активным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поиском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новых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тем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образов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и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выразительных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средств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4" name="Google Shape;244;p40" descr="G:\2011-04-05, Барто Игрушки\Барто Игрушки 00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8800" y="1379094"/>
            <a:ext cx="2668249" cy="403235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0"/>
          <p:cNvSpPr txBox="1">
            <a:spLocks noGrp="1"/>
          </p:cNvSpPr>
          <p:nvPr>
            <p:ph type="title"/>
          </p:nvPr>
        </p:nvSpPr>
        <p:spPr>
          <a:xfrm>
            <a:off x="906436" y="239843"/>
            <a:ext cx="44291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alibri"/>
              <a:buNone/>
            </a:pPr>
            <a:r>
              <a:rPr lang="en-US" sz="1400" b="1" u="none" strike="noStrike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Б. Д. </a:t>
            </a:r>
            <a:r>
              <a:rPr lang="en-US" sz="1400" b="1" u="none" strike="noStrike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Григорьев</a:t>
            </a:r>
            <a:r>
              <a:rPr lang="en-US" sz="1400" b="1" u="none" strike="noStrike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. </a:t>
            </a:r>
            <a:r>
              <a:rPr lang="en-US" sz="1400" b="1" u="none" strike="noStrike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Портрет</a:t>
            </a:r>
            <a:r>
              <a:rPr lang="en-US" sz="1400" b="1" u="none" strike="noStrike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1400" b="1" u="none" strike="noStrike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режиссёра</a:t>
            </a:r>
            <a:r>
              <a:rPr lang="en-US" sz="1400" b="1" u="none" strike="noStrike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ru-RU" sz="1400" b="1" u="none" strike="noStrike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/>
            </a:r>
            <a:br>
              <a:rPr lang="ru-RU" sz="1400" b="1" u="none" strike="noStrike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</a:br>
            <a:r>
              <a:rPr lang="en-US" sz="1400" b="1" u="none" strike="noStrike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В</a:t>
            </a:r>
            <a:r>
              <a:rPr lang="en-US" sz="1400" b="1" u="none" strike="noStrike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. Э. </a:t>
            </a:r>
            <a:r>
              <a:rPr lang="en-US" sz="1400" b="1" u="none" strike="noStrike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Мейерхольда</a:t>
            </a:r>
            <a:r>
              <a:rPr lang="en-US" sz="1400" b="1" u="none" strike="noStrike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. </a:t>
            </a:r>
            <a:r>
              <a:rPr lang="ru-RU" sz="1400" b="1" u="none" strike="noStrike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/>
            </a:r>
            <a:br>
              <a:rPr lang="ru-RU" sz="1400" b="1" u="none" strike="noStrike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</a:br>
            <a:r>
              <a:rPr lang="en-US" sz="1400" b="1" u="none" strike="noStrike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1916 </a:t>
            </a:r>
            <a:r>
              <a:rPr lang="en-US" sz="1400" b="1" u="none" strike="noStrike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г.</a:t>
            </a:r>
            <a:endParaRPr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233;p38" descr="G:\2011-04-05, Барто Игрушки\Барто Игрушки 008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26441" y="1259173"/>
            <a:ext cx="2983042" cy="42091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869032" y="5733499"/>
            <a:ext cx="3797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В. А.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Серов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Потрет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княгини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О. Н.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Орловой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1911 г.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20" t="7779" r="16970" b="8564"/>
          <a:stretch>
            <a:fillRect/>
          </a:stretch>
        </p:blipFill>
        <p:spPr bwMode="auto">
          <a:xfrm>
            <a:off x="1753850" y="1184222"/>
            <a:ext cx="2773180" cy="4317168"/>
          </a:xfrm>
          <a:prstGeom prst="rect">
            <a:avLst/>
          </a:prstGeom>
          <a:noFill/>
        </p:spPr>
      </p:pic>
      <p:pic>
        <p:nvPicPr>
          <p:cNvPr id="8" name="Picture 4" descr="Picture background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20" t="7779" r="16970" b="8564"/>
          <a:stretch>
            <a:fillRect/>
          </a:stretch>
        </p:blipFill>
        <p:spPr bwMode="auto">
          <a:xfrm>
            <a:off x="5336499" y="1049311"/>
            <a:ext cx="3162924" cy="4467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0" name="Google Shape;250;p41" descr="G:\2011-04-05, Барто Игрушки\Барто Игрушки 00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8976" y="3447737"/>
            <a:ext cx="3340933" cy="2720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1" descr="G:\2011-04-05, Барто Игрушки\Барто Игрушки 009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9390" y="209863"/>
            <a:ext cx="3028013" cy="25333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918054" y="6154898"/>
            <a:ext cx="2332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К. А.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Сомов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Зима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Каток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1915 г.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1678" y="2732675"/>
            <a:ext cx="3110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В. В.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Кандинский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Композиция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</a:b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№ 223.</a:t>
            </a:r>
            <a:endParaRPr lang="ru-RU" dirty="0"/>
          </a:p>
        </p:txBody>
      </p:sp>
      <p:pic>
        <p:nvPicPr>
          <p:cNvPr id="9" name="Google Shape;238;p39" descr="G:\2011-04-05, Барто Игрушки\Барто Игрушки 008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11448" y="914399"/>
            <a:ext cx="3432747" cy="397988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6613940" y="5088922"/>
            <a:ext cx="1685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В. А.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Серов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Дети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1899 г.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Picture background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20" t="7779" r="16970" b="8564"/>
          <a:stretch>
            <a:fillRect/>
          </a:stretch>
        </p:blipFill>
        <p:spPr bwMode="auto">
          <a:xfrm>
            <a:off x="884420" y="194872"/>
            <a:ext cx="3028014" cy="2563318"/>
          </a:xfrm>
          <a:prstGeom prst="rect">
            <a:avLst/>
          </a:prstGeom>
          <a:noFill/>
        </p:spPr>
      </p:pic>
      <p:pic>
        <p:nvPicPr>
          <p:cNvPr id="13" name="Picture 4" descr="Picture background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20" t="7779" r="16970" b="8564"/>
          <a:stretch>
            <a:fillRect/>
          </a:stretch>
        </p:blipFill>
        <p:spPr bwMode="auto">
          <a:xfrm>
            <a:off x="1514006" y="3351005"/>
            <a:ext cx="3417757" cy="2749992"/>
          </a:xfrm>
          <a:prstGeom prst="rect">
            <a:avLst/>
          </a:prstGeom>
          <a:noFill/>
        </p:spPr>
      </p:pic>
      <p:pic>
        <p:nvPicPr>
          <p:cNvPr id="14" name="Picture 4" descr="Picture background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20" t="7779" r="16970" b="8564"/>
          <a:stretch>
            <a:fillRect/>
          </a:stretch>
        </p:blipFill>
        <p:spPr bwMode="auto">
          <a:xfrm>
            <a:off x="5396459" y="779488"/>
            <a:ext cx="3507698" cy="4212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4675" y="3796260"/>
            <a:ext cx="83195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buClr>
                <a:srgbClr val="FF0000"/>
              </a:buClr>
              <a:buSzPts val="2800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Государственный Русский музей основан в 1895 году и открыт для посетителей в 1898 году. Музею принадлежит крупнейшее в стране собрание скульптуры, а также одна из лучших коллекций гравюр и рисунков русских и советских художников, прекрасные произведения мастеров декоративно- прикладного искусства. </a:t>
            </a:r>
          </a:p>
          <a:p>
            <a:pPr lvl="0" indent="457200">
              <a:buClr>
                <a:srgbClr val="FF0000"/>
              </a:buClr>
              <a:buSzPts val="2800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Музей занимает целый комплекс зданий. Это крупный научно- исследовательский и просветительский центр. Сотрудники музея проводят экскурсий, читают лекции, организуют временные и передвижные выставки.  </a:t>
            </a:r>
          </a:p>
          <a:p>
            <a:pPr lvl="0" indent="457200">
              <a:buClr>
                <a:srgbClr val="FF0000"/>
              </a:buClr>
              <a:buSzPts val="2800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 течении года в Русском музее бывает около полутора миллионов человек.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Picture backgroun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3F3F1"/>
              </a:clrFrom>
              <a:clrTo>
                <a:srgbClr val="F3F3F1">
                  <a:alpha val="0"/>
                </a:srgbClr>
              </a:clrTo>
            </a:clrChange>
          </a:blip>
          <a:srcRect l="9290" r="5812"/>
          <a:stretch>
            <a:fillRect/>
          </a:stretch>
        </p:blipFill>
        <p:spPr bwMode="auto">
          <a:xfrm>
            <a:off x="2293495" y="422041"/>
            <a:ext cx="5036695" cy="332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06118" y="809391"/>
            <a:ext cx="589863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cs typeface="Times New Roman" pitchFamily="18" charset="0"/>
                <a:sym typeface="Calibri"/>
              </a:rPr>
              <a:t>СОВЕТСКОЕ  ИСКУССТВО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  <a:cs typeface="Times New Roman" pitchFamily="18" charset="0"/>
              <a:sym typeface="Calibri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</a:b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Богатейшая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коллекция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советского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искусства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даёт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возможность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ознакомиться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с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общим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процессом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развития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изобразительного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искусства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и с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особенностями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творческой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манеры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отдельных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художников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/>
            </a:r>
            <a:b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3" name="Google Shape;263;p43" descr="G:\2011-04-05, Барто Игрушки\Барто Игрушки 01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4007" y="314794"/>
            <a:ext cx="2614795" cy="356765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3"/>
          <p:cNvSpPr txBox="1">
            <a:spLocks noGrp="1"/>
          </p:cNvSpPr>
          <p:nvPr>
            <p:ph type="title"/>
          </p:nvPr>
        </p:nvSpPr>
        <p:spPr>
          <a:xfrm>
            <a:off x="1187033" y="3968411"/>
            <a:ext cx="350043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200"/>
              <a:buFont typeface="Calibri"/>
              <a:buNone/>
            </a:pPr>
            <a:r>
              <a:rPr lang="en-US" sz="1600" b="1" u="none" strike="noStrike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Е. Е. </a:t>
            </a:r>
            <a:r>
              <a:rPr lang="en-US" sz="1600" b="1" u="none" strike="noStrike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Моисеенко</a:t>
            </a:r>
            <a:r>
              <a:rPr lang="en-US" sz="1600" b="1" u="none" strike="noStrike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. </a:t>
            </a:r>
            <a:r>
              <a:rPr lang="en-US" sz="1600" b="1" u="none" strike="noStrike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Победа</a:t>
            </a:r>
            <a:r>
              <a:rPr lang="en-US" sz="1600" b="1" u="none" strike="noStrike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. </a:t>
            </a:r>
            <a:r>
              <a:rPr lang="ru-RU" sz="1600" b="1" u="none" strike="noStrike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/>
            </a:r>
            <a:br>
              <a:rPr lang="ru-RU" sz="1600" b="1" u="none" strike="noStrike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</a:br>
            <a:r>
              <a:rPr lang="en-US" sz="1600" b="1" u="none" strike="noStrike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1972 </a:t>
            </a:r>
            <a:r>
              <a:rPr lang="en-US" sz="1600" b="1" u="none" strike="noStrike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г.</a:t>
            </a:r>
            <a:endParaRPr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257;p42" descr="G:\2011-04-05, Барто Игрушки\Барто Игрушки 01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21508" y="584615"/>
            <a:ext cx="3311889" cy="51416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243310" y="5883400"/>
            <a:ext cx="3494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А. Н.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Самохвалов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Девушка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в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футболке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1932 г.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20" t="7779" r="16970" b="8564"/>
          <a:stretch>
            <a:fillRect/>
          </a:stretch>
        </p:blipFill>
        <p:spPr bwMode="auto">
          <a:xfrm>
            <a:off x="1484025" y="179882"/>
            <a:ext cx="2743201" cy="3792511"/>
          </a:xfrm>
          <a:prstGeom prst="rect">
            <a:avLst/>
          </a:prstGeom>
          <a:noFill/>
        </p:spPr>
      </p:pic>
      <p:pic>
        <p:nvPicPr>
          <p:cNvPr id="8" name="Picture 4" descr="Picture background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20" t="7779" r="16970" b="8564"/>
          <a:stretch>
            <a:fillRect/>
          </a:stretch>
        </p:blipFill>
        <p:spPr bwMode="auto">
          <a:xfrm>
            <a:off x="5246557" y="314793"/>
            <a:ext cx="3507698" cy="5441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94281" y="1114774"/>
            <a:ext cx="75550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cs typeface="Times New Roman" pitchFamily="18" charset="0"/>
                <a:sym typeface="Calibri"/>
              </a:rPr>
              <a:t>ДЕКОРАТИВНО- ПРИКЛАДНОЕ  ИСКУССТВО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</a:b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Отдел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декоративно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прикладного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искусства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состоит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из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нескольких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разделов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разделе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древнерусское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искусства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показаны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уникальные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памятники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созданные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средневековыми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мастерами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</a:t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0" name="Google Shape;270;p44" descr="G:\2011-04-05, Барто Игрушки\Барто Игрушки 011.jpg"/>
          <p:cNvPicPr preferRelativeResize="0"/>
          <p:nvPr/>
        </p:nvPicPr>
        <p:blipFill rotWithShape="1">
          <a:blip r:embed="rId4">
            <a:clrChange>
              <a:clrFrom>
                <a:srgbClr val="F8EFE6"/>
              </a:clrFrom>
              <a:clrTo>
                <a:srgbClr val="F8EFE6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1499017" y="1169231"/>
            <a:ext cx="3342806" cy="41672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886794" y="2672715"/>
            <a:ext cx="36426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С. В.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Чехонин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Поднос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с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монограммой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«РСФСР» и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эмблемой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1921 г.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08880" y="1259096"/>
            <a:ext cx="692545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cs typeface="Times New Roman" pitchFamily="18" charset="0"/>
                <a:sym typeface="Calibri"/>
              </a:rPr>
              <a:t>НАРОДНОЕ  ИСКУССТВО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  <a:cs typeface="Times New Roman" pitchFamily="18" charset="0"/>
              <a:sym typeface="Calibri"/>
            </a:endParaRPr>
          </a:p>
          <a:p>
            <a:pPr algn="ctr"/>
            <a:endParaRPr lang="ru-RU" sz="2000" b="1" i="1" u="sng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algn="ctr"/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/>
            </a:r>
            <a:b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</a:b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Экспозиция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отдела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насчитывает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около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1500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экспонатов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по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которым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можно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проследить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развитие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народного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искусства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с 17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столетия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до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нашего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времени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Здесь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представлены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все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виды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народного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творчества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: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кружево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и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набивные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ткани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керамика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и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вышивка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резьба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по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дереву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и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кости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деревянная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скульптура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игрушка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Лубок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и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лаковая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миниатюрная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живопись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1" name="Google Shape;281;p46" descr="G:\2011-04-05, Барто Игрушки\Барто Игрушки 01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9036" y="359763"/>
            <a:ext cx="2761938" cy="33278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464450" y="546902"/>
            <a:ext cx="38843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Монах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несущий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женщин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спрятанных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в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сене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Google Shape;275;p45" descr="G:\2011-04-05, Барто Игрушки\Барто Игрушки 01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37088" y="2908091"/>
            <a:ext cx="4482058" cy="35002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356211" y="4819099"/>
            <a:ext cx="1834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А. А.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Пластов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Лето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1959-1960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гг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Picture background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20" t="7779" r="16970" b="8564"/>
          <a:stretch>
            <a:fillRect/>
          </a:stretch>
        </p:blipFill>
        <p:spPr bwMode="auto">
          <a:xfrm>
            <a:off x="1409076" y="194873"/>
            <a:ext cx="2923081" cy="3627620"/>
          </a:xfrm>
          <a:prstGeom prst="rect">
            <a:avLst/>
          </a:prstGeom>
          <a:noFill/>
        </p:spPr>
      </p:pic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20" t="7779" r="16970" b="8564"/>
          <a:stretch>
            <a:fillRect/>
          </a:stretch>
        </p:blipFill>
        <p:spPr bwMode="auto">
          <a:xfrm>
            <a:off x="4437088" y="2848130"/>
            <a:ext cx="4482060" cy="3612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8" name="Google Shape;288;p47"/>
          <p:cNvSpPr txBox="1">
            <a:spLocks noGrp="1"/>
          </p:cNvSpPr>
          <p:nvPr>
            <p:ph type="title"/>
          </p:nvPr>
        </p:nvSpPr>
        <p:spPr>
          <a:xfrm>
            <a:off x="428625" y="1928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400"/>
              <a:buFont typeface="Calibri"/>
              <a:buNone/>
            </a:pPr>
            <a:r>
              <a:rPr lang="en-US" sz="4400" b="1" i="1" strike="noStrike" cap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СПАСИБО  </a:t>
            </a:r>
            <a:r>
              <a:rPr lang="ru-RU" sz="4400" b="1" i="1" strike="noStrike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/>
            </a:r>
            <a:br>
              <a:rPr lang="ru-RU" sz="4400" b="1" i="1" strike="noStrike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Calibri"/>
              </a:rPr>
            </a:br>
            <a:r>
              <a:rPr lang="en-US" sz="4400" b="1" i="1" strike="noStrike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ЗА </a:t>
            </a:r>
            <a:r>
              <a:rPr lang="ru-RU" sz="4400" b="1" i="1" strike="noStrike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/>
            </a:r>
            <a:br>
              <a:rPr lang="ru-RU" sz="4400" b="1" i="1" strike="noStrike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Calibri"/>
              </a:rPr>
            </a:br>
            <a:r>
              <a:rPr lang="en-US" sz="4400" b="1" i="1" strike="noStrike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4400" b="1" i="1" strike="noStrike" cap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ВНИМАНИЕ!</a:t>
            </a:r>
            <a:endParaRPr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0" name="Google Shape;100;p16" descr="G:\2011-04-05, Барто Игрушки\Барто Игрушки 00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8858" y="464694"/>
            <a:ext cx="5786204" cy="343274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417147" y="445746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457200">
              <a:buClr>
                <a:srgbClr val="FF0000"/>
              </a:buClr>
              <a:buSzPts val="2800"/>
              <a:buFont typeface="Arial"/>
              <a:buNone/>
            </a:pP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Памятники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древнерусской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живописи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представлены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Русском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музее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богато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разнообразно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музее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хранится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ценных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икон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8918" y="404735"/>
            <a:ext cx="6175947" cy="3702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6" name="Google Shape;106;p17" descr="G:\2011-04-05, Барто Игрушки\Барто Игрушки 00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489" y="509666"/>
            <a:ext cx="3312826" cy="451203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328846" y="5225711"/>
            <a:ext cx="45862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Calibri"/>
              <a:buNone/>
            </a:pPr>
            <a:r>
              <a:rPr lang="en-US" sz="1400" b="1" i="0" u="none" strike="noStrike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Иоанн</a:t>
            </a:r>
            <a:r>
              <a:rPr lang="en-US" sz="1400" b="1" i="0" u="none" strike="noStrike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1400" b="1" i="0" u="none" strike="noStrike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Лествичник</a:t>
            </a:r>
            <a:r>
              <a:rPr lang="en-US" sz="1400" b="1" i="0" u="none" strike="noStrike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, </a:t>
            </a:r>
            <a:r>
              <a:rPr lang="en-US" sz="1400" b="1" i="0" u="none" strike="noStrike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Георгий</a:t>
            </a:r>
            <a:r>
              <a:rPr lang="en-US" sz="1400" b="1" i="0" u="none" strike="noStrike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и </a:t>
            </a:r>
            <a:r>
              <a:rPr lang="en-US" sz="1400" b="1" i="0" u="none" strike="noStrike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Власий</a:t>
            </a:r>
            <a:r>
              <a:rPr lang="en-US" sz="1400" b="1" i="0" u="none" strike="noStrike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. </a:t>
            </a:r>
            <a:r>
              <a:rPr lang="en-US" sz="1400" b="1" i="0" u="none" strike="noStrike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Новгородская</a:t>
            </a:r>
            <a:r>
              <a:rPr lang="en-US" sz="1400" b="1" i="0" u="none" strike="noStrike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1400" b="1" i="0" u="none" strike="noStrike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икона</a:t>
            </a:r>
            <a:r>
              <a:rPr lang="en-US" sz="1400" b="1" i="0" u="none" strike="noStrike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13 </a:t>
            </a:r>
            <a:r>
              <a:rPr lang="en-US" sz="1400" b="1" i="0" u="none" strike="noStrike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века</a:t>
            </a:r>
            <a:r>
              <a:rPr lang="en-US" sz="1400" b="1" i="0" u="none" strike="noStrike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.</a:t>
            </a:r>
            <a:endParaRPr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12;p18" descr="G:\2011-04-05, Барто Игрушки\Барто Игрушки 00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61549" y="224852"/>
            <a:ext cx="3402766" cy="47368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771215" y="5276538"/>
            <a:ext cx="2722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Чудо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Георгия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о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змие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Новгородская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икона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15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века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4" name="Picture 4" descr="Picture background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20" t="7779" r="16970" b="8564"/>
          <a:stretch>
            <a:fillRect/>
          </a:stretch>
        </p:blipFill>
        <p:spPr bwMode="auto">
          <a:xfrm>
            <a:off x="794480" y="329785"/>
            <a:ext cx="3372787" cy="4901783"/>
          </a:xfrm>
          <a:prstGeom prst="rect">
            <a:avLst/>
          </a:prstGeom>
          <a:noFill/>
        </p:spPr>
      </p:pic>
      <p:pic>
        <p:nvPicPr>
          <p:cNvPr id="10" name="Picture 4" descr="Picture background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20" t="7779" r="16970" b="8564"/>
          <a:stretch>
            <a:fillRect/>
          </a:stretch>
        </p:blipFill>
        <p:spPr bwMode="auto">
          <a:xfrm>
            <a:off x="5204086" y="197372"/>
            <a:ext cx="3535180" cy="4901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8" name="Google Shape;118;p19" descr="G:\2011-04-05, Барто Игрушки\Барто Игрушки 00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3947" y="1558976"/>
            <a:ext cx="6985416" cy="404734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1828801" y="444553"/>
            <a:ext cx="649074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Arial"/>
                <a:cs typeface="Times New Roman" pitchFamily="18" charset="0"/>
              </a:rPr>
              <a:t>Зал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Arial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Arial"/>
                <a:cs typeface="Times New Roman" pitchFamily="18" charset="0"/>
              </a:rPr>
              <a:t>экспозиции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Arial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Arial"/>
                <a:cs typeface="Times New Roman" pitchFamily="18" charset="0"/>
              </a:rPr>
              <a:t>искусства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Arial"/>
                <a:cs typeface="Times New Roman" pitchFamily="18" charset="0"/>
              </a:rPr>
              <a:t> 18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Arial"/>
                <a:cs typeface="Times New Roman" pitchFamily="18" charset="0"/>
              </a:rPr>
              <a:t>в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Arial"/>
                <a:cs typeface="Times New Roman" pitchFamily="18" charset="0"/>
              </a:rPr>
              <a:t>ека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  <a:ea typeface="Arial"/>
              <a:cs typeface="Times New Roman" pitchFamily="18" charset="0"/>
            </a:endParaRPr>
          </a:p>
        </p:txBody>
      </p:sp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3987" y="1558977"/>
            <a:ext cx="7210269" cy="4407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0" name="Google Shape;130;p21" descr="G:\2011-04-05, Барто Игрушки\Барто Игрушки 002.jpg"/>
          <p:cNvPicPr preferRelativeResize="0"/>
          <p:nvPr/>
        </p:nvPicPr>
        <p:blipFill rotWithShape="1">
          <a:blip r:embed="rId4">
            <a:alphaModFix/>
          </a:blip>
          <a:srcRect r="53947" b="4777"/>
          <a:stretch/>
        </p:blipFill>
        <p:spPr>
          <a:xfrm>
            <a:off x="1308827" y="584614"/>
            <a:ext cx="3263172" cy="44820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818915" y="5238823"/>
            <a:ext cx="39779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Портрет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напольного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гетмана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И. Н.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Никитин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1720-е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гг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6930" y="244308"/>
            <a:ext cx="408481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Портрет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В. Н.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Суровцевой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algn="ctr"/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Вторая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половина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Ф. С.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Рокото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1780-х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гг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Google Shape;130;p21" descr="G:\2011-04-05, Барто Игрушки\Барто Игрушки 002.jpg"/>
          <p:cNvPicPr preferRelativeResize="0"/>
          <p:nvPr/>
        </p:nvPicPr>
        <p:blipFill rotWithShape="1">
          <a:blip r:embed="rId4">
            <a:alphaModFix/>
          </a:blip>
          <a:srcRect l="48380"/>
          <a:stretch/>
        </p:blipFill>
        <p:spPr>
          <a:xfrm>
            <a:off x="5036696" y="1409076"/>
            <a:ext cx="3657599" cy="470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Picture backgroun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20" t="7779" r="16970" b="8564"/>
          <a:stretch>
            <a:fillRect/>
          </a:stretch>
        </p:blipFill>
        <p:spPr bwMode="auto">
          <a:xfrm>
            <a:off x="1244185" y="359765"/>
            <a:ext cx="3372787" cy="4901783"/>
          </a:xfrm>
          <a:prstGeom prst="rect">
            <a:avLst/>
          </a:prstGeom>
          <a:noFill/>
        </p:spPr>
      </p:pic>
      <p:pic>
        <p:nvPicPr>
          <p:cNvPr id="9" name="Picture 4" descr="Picture backgroun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20" t="7779" r="16970" b="8564"/>
          <a:stretch>
            <a:fillRect/>
          </a:stretch>
        </p:blipFill>
        <p:spPr bwMode="auto">
          <a:xfrm>
            <a:off x="5066675" y="1244185"/>
            <a:ext cx="3762531" cy="5021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6" name="Google Shape;136;p22" descr="G:\2011-04-05, Барто Игрушки\Барто Игрушки 00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6577" y="284813"/>
            <a:ext cx="3342804" cy="439211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4704335" y="4880235"/>
            <a:ext cx="411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31859C"/>
              </a:buClr>
              <a:buSzPts val="4400"/>
            </a:pPr>
            <a:r>
              <a:rPr lang="en-US" sz="1800" b="1" u="none" strike="noStrike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1400" b="1" u="none" strike="noStrike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Портрет</a:t>
            </a:r>
            <a:r>
              <a:rPr lang="en-US" sz="1400" b="1" u="none" strike="noStrike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Г. И. </a:t>
            </a:r>
            <a:r>
              <a:rPr lang="en-US" sz="1400" b="1" u="none" strike="noStrike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Алымовой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Д. Г. </a:t>
            </a:r>
            <a:r>
              <a:rPr lang="en-US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Левицкий</a:t>
            </a:r>
            <a:endParaRPr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24;p20" descr="G:\2011-04-05, Барто Игрушки\Барто Игрушки 00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09074" y="1469036"/>
            <a:ext cx="2823095" cy="43246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319134" y="244308"/>
            <a:ext cx="28781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Анна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Иоанновна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с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арапчонком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Бронза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К. – Б.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Растрелли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1742 г.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20" t="7779" r="16970" b="8564"/>
          <a:stretch>
            <a:fillRect/>
          </a:stretch>
        </p:blipFill>
        <p:spPr bwMode="auto">
          <a:xfrm>
            <a:off x="1334125" y="1319134"/>
            <a:ext cx="3028014" cy="4721902"/>
          </a:xfrm>
          <a:prstGeom prst="rect">
            <a:avLst/>
          </a:prstGeom>
          <a:noFill/>
        </p:spPr>
      </p:pic>
      <p:pic>
        <p:nvPicPr>
          <p:cNvPr id="8" name="Picture 4" descr="Picture background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20" t="7779" r="16970" b="8564"/>
          <a:stretch>
            <a:fillRect/>
          </a:stretch>
        </p:blipFill>
        <p:spPr bwMode="auto">
          <a:xfrm>
            <a:off x="5201588" y="179884"/>
            <a:ext cx="3372787" cy="4482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2" name="Google Shape;142;p23" descr="G:\2011-04-05, Барто Игрушки\Барто Игрушки 003.jpg"/>
          <p:cNvPicPr preferRelativeResize="0"/>
          <p:nvPr/>
        </p:nvPicPr>
        <p:blipFill rotWithShape="1">
          <a:blip r:embed="rId4">
            <a:alphaModFix/>
          </a:blip>
          <a:srcRect b="50820"/>
          <a:stretch/>
        </p:blipFill>
        <p:spPr>
          <a:xfrm>
            <a:off x="1364106" y="779489"/>
            <a:ext cx="3237874" cy="43621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671403" y="5295992"/>
            <a:ext cx="28706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В. Л.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Боровиковский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Портрет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В. И.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Арсеньевой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ru-RU" dirty="0"/>
          </a:p>
        </p:txBody>
      </p:sp>
      <p:pic>
        <p:nvPicPr>
          <p:cNvPr id="6" name="Google Shape;142;p23" descr="G:\2011-04-05, Барто Игрушки\Барто Игрушки 003.jpg"/>
          <p:cNvPicPr preferRelativeResize="0"/>
          <p:nvPr/>
        </p:nvPicPr>
        <p:blipFill rotWithShape="1">
          <a:blip r:embed="rId4">
            <a:alphaModFix/>
          </a:blip>
          <a:srcRect t="50929"/>
          <a:stretch/>
        </p:blipFill>
        <p:spPr>
          <a:xfrm>
            <a:off x="5351488" y="989351"/>
            <a:ext cx="3299969" cy="507416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414984" y="382010"/>
            <a:ext cx="3166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А. П.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Лосенко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Владимир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и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Рогнеда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1770 г.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Picture backgroun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20" t="7779" r="16970" b="8564"/>
          <a:stretch>
            <a:fillRect/>
          </a:stretch>
        </p:blipFill>
        <p:spPr bwMode="auto">
          <a:xfrm>
            <a:off x="1409074" y="614596"/>
            <a:ext cx="3327817" cy="4542020"/>
          </a:xfrm>
          <a:prstGeom prst="rect">
            <a:avLst/>
          </a:prstGeom>
          <a:noFill/>
        </p:spPr>
      </p:pic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20" t="7779" r="16970" b="8564"/>
          <a:stretch>
            <a:fillRect/>
          </a:stretch>
        </p:blipFill>
        <p:spPr bwMode="auto">
          <a:xfrm>
            <a:off x="5246558" y="869429"/>
            <a:ext cx="3402768" cy="541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38859" y="1064224"/>
            <a:ext cx="655070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cs typeface="Times New Roman" pitchFamily="18" charset="0"/>
                <a:sym typeface="Calibri"/>
              </a:rPr>
              <a:t>ИСКУССТВО ПЕРВОЙ ПОЛОВИНЫ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cs typeface="Times New Roman" pitchFamily="18" charset="0"/>
                <a:sym typeface="Calibri"/>
              </a:rPr>
              <a:t/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cs typeface="Times New Roman" pitchFamily="18" charset="0"/>
                <a:sym typeface="Calibri"/>
              </a:rPr>
            </a:b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cs typeface="Times New Roman" pitchFamily="18" charset="0"/>
                <a:sym typeface="Calibri"/>
              </a:rPr>
              <a:t>19 ВЕКА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/>
            </a:r>
            <a:b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</a:b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</a:b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Искусство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этого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периода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пронизано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патриотическими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идеалами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рождёнными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победой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в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Отечественной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войне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1812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года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.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Ведущим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жанром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становится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историческая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живопись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.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Calibri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Музею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принадлежит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самая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большая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в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стране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коллекция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произведений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мастеров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академической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школы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506</Words>
  <Application>Microsoft Office PowerPoint</Application>
  <PresentationFormat>Экран (4:3)</PresentationFormat>
  <Paragraphs>80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Памятники древнерусской живописи представлены в Русском музее богато и разнообразно.  В музее хранится много ценных икон.</vt:lpstr>
      <vt:lpstr>Иоанн Лествичник, Георгий и Власий. Новгородская икона 13 века.</vt:lpstr>
      <vt:lpstr>Зал экспозиции искусства 18 века</vt:lpstr>
      <vt:lpstr>Слайд 6</vt:lpstr>
      <vt:lpstr> Портрет Г. И. Алымовой.  Д. Г. Левицкий</vt:lpstr>
      <vt:lpstr>Слайд 8</vt:lpstr>
      <vt:lpstr>Слайд 9</vt:lpstr>
      <vt:lpstr>А. А. Иванов.  Явление Христа народу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Б. Д. Григорьев. Портрет режиссёра  В. Э. Мейерхольда.  1916 г.</vt:lpstr>
      <vt:lpstr>Слайд 19</vt:lpstr>
      <vt:lpstr>Слайд 20</vt:lpstr>
      <vt:lpstr>Е. Е. Моисеенко. Победа.  1972 г.</vt:lpstr>
      <vt:lpstr>Слайд 22</vt:lpstr>
      <vt:lpstr>Слайд 23</vt:lpstr>
      <vt:lpstr>Слайд 24</vt:lpstr>
      <vt:lpstr>Слайд 25</vt:lpstr>
      <vt:lpstr>СПАСИБО   ЗА 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ok</cp:lastModifiedBy>
  <cp:revision>4</cp:revision>
  <dcterms:modified xsi:type="dcterms:W3CDTF">2024-05-14T08:15:25Z</dcterms:modified>
</cp:coreProperties>
</file>