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75" r:id="rId4"/>
    <p:sldId id="276" r:id="rId5"/>
    <p:sldId id="279" r:id="rId6"/>
    <p:sldId id="284" r:id="rId7"/>
    <p:sldId id="278" r:id="rId8"/>
    <p:sldId id="286" r:id="rId9"/>
    <p:sldId id="277" r:id="rId10"/>
    <p:sldId id="274" r:id="rId11"/>
    <p:sldId id="269" r:id="rId12"/>
    <p:sldId id="281" r:id="rId13"/>
    <p:sldId id="282" r:id="rId14"/>
    <p:sldId id="268" r:id="rId15"/>
    <p:sldId id="292" r:id="rId16"/>
    <p:sldId id="29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5000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h3.ggpht.com/-18UGJfRGASg/UntPx4KItnI/AAAAAAAGdhE/2V-wb5s4Shk/s1600-h/0_48ef1_419ef9e_orig1.qifc14r0yf44w8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h5.ggpht.com/-bIljXGK6h9Q/UntP2fBcJiI/AAAAAAAGdh0/MPOVdEFKTak/s1600-h/5179141tbw9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h6.ggpht.com/-NyM0K0QKBm0/UntPqVtV2oI/AAAAAAAGdf0/FuakoPLBCE0/s1600-h/167-juon-depart-au-front%5b4%5d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h5.ggpht.com/-tS2SPI4QeC0/UntPte700hI/AAAAAAAGdgU/oAc8IG6_zsQ/s1600-h/moskva-1941vostochnijfrontvtorayamir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h3.ggpht.com/-id6u8sEoouk/UntPu1icT1I/AAAAAAAGdgk/HYG9ikP4uyo/s1600-h/Zhukov_in_October_1941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h3.ggpht.com/-Wa3JCDH0v10/UntPwYSi16I/AAAAAAAGdg0/SvukzJFpc-s/s1600-h/ca6205bd43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177281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День </a:t>
            </a: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проведения военного парада на Красной площади в городе Москве в ознаменование двадцать четвертой годовщины Великой Октябрьской социалистической революции (1941 </a:t>
            </a: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год)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47667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7 ноября - День воинской славы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России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4941168"/>
            <a:ext cx="3556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исторический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Рисунок 11" descr="0_48ef1_419ef9e_orig1.qifc14r0yf44w8ock0k00o4w.ejcuplo1l0oo0sk8c40s8osc4.th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708920"/>
            <a:ext cx="561662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642156" cy="2206028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Это был самый короткий парад в истории наших Вооруженных сил – он длился всего 25 минут вместе </a:t>
            </a:r>
            <a:br>
              <a:rPr lang="ru-RU" sz="2400" b="1" dirty="0"/>
            </a:br>
            <a:r>
              <a:rPr lang="ru-RU" sz="2400" b="1" dirty="0"/>
              <a:t>с речью Сталина. Но по силе своего воздействия на моральный дух советских войск, общества, </a:t>
            </a:r>
            <a:br>
              <a:rPr lang="ru-RU" sz="2400" b="1" dirty="0"/>
            </a:br>
            <a:r>
              <a:rPr lang="ru-RU" sz="2400" b="1" dirty="0"/>
              <a:t>да и человечества вообще, ему нет равных.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C:\Users\Библиотека\Documents\Мои документы БИБЛИОТЕКА\ГАНИХИНА\БИБЛИОТЕКА\2016-2017\RIAN_archive_59790_Tanks_heading_for_the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4257675" cy="5715000"/>
          </a:xfrm>
          <a:prstGeom prst="flowChartAlternateProcess">
            <a:avLst/>
          </a:prstGeom>
          <a:noFill/>
          <a:effectLst>
            <a:softEdge rad="63500"/>
          </a:effec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5436096" y="1340768"/>
            <a:ext cx="3286148" cy="3929090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dirty="0"/>
              <a:t>Многие военные подразделения после окончания парада отправились прямиком на фронт.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99592" y="3429000"/>
            <a:ext cx="7786742" cy="2786082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dirty="0"/>
              <a:t>Для всей страны парад стал неожиданным, потрясающе радостным событием. 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Парад-вызов, парад презрения к врагу, </a:t>
            </a:r>
            <a:br>
              <a:rPr lang="ru-RU" sz="2400" b="1" dirty="0"/>
            </a:br>
            <a:r>
              <a:rPr lang="ru-RU" sz="2400" b="1" dirty="0"/>
              <a:t>парад, проведенный на рассвете еще очень далекой, </a:t>
            </a:r>
            <a:br>
              <a:rPr lang="ru-RU" sz="2400" b="1" dirty="0"/>
            </a:br>
            <a:r>
              <a:rPr lang="ru-RU" sz="2400" b="1" dirty="0"/>
              <a:t>но уже предчувствуемой Победы. </a:t>
            </a:r>
          </a:p>
        </p:txBody>
      </p:sp>
      <p:pic>
        <p:nvPicPr>
          <p:cNvPr id="8" name="Рисунок 7" descr="5179141tbw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4664"/>
            <a:ext cx="60486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Рисунок 12" descr="167-juon-depart-au-front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12776"/>
            <a:ext cx="5227981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848872" cy="1096650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dirty="0"/>
              <a:t>Парад 7 ноября 1941 г. на Красной площади </a:t>
            </a:r>
            <a:br>
              <a:rPr lang="ru-RU" sz="2400" b="1" dirty="0"/>
            </a:br>
            <a:r>
              <a:rPr lang="ru-RU" sz="2400" b="1" dirty="0"/>
              <a:t>произвел деморализующее впечатление на врага.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3568" y="5589240"/>
            <a:ext cx="7848872" cy="1096650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Мужество и воля к победе защитников столицы надломили дух и боеспособность немецких войск.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300192" y="1412776"/>
            <a:ext cx="2571768" cy="4071966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Немцы уже планировали парад полков вермахта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Красной площади…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 долгожданного триумфального шествия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 получилось.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C:\Users\Библиотека\Documents\Мои документы БИБЛИОТЕКА\ГАНИХИНА\БИБЛИОТЕКА\2016-2017\157742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8640"/>
            <a:ext cx="5871197" cy="3801600"/>
          </a:xfrm>
          <a:prstGeom prst="flowChartAlternateProcess">
            <a:avLst/>
          </a:prstGeom>
          <a:noFill/>
          <a:effectLst>
            <a:softEdge rad="63500"/>
          </a:effec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827584" y="4293096"/>
            <a:ext cx="7715304" cy="2214578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dirty="0"/>
              <a:t>В перечень дней воинской славы России </a:t>
            </a:r>
            <a:br>
              <a:rPr lang="ru-RU" sz="2400" b="1" dirty="0"/>
            </a:br>
            <a:r>
              <a:rPr lang="ru-RU" sz="2400" b="1" dirty="0"/>
              <a:t>входит и день проведения парада </a:t>
            </a:r>
            <a:br>
              <a:rPr lang="ru-RU" sz="2400" b="1" dirty="0"/>
            </a:br>
            <a:r>
              <a:rPr lang="ru-RU" sz="2400" b="1" dirty="0"/>
              <a:t>на Красной площади 7 ноября 1941 года, </a:t>
            </a:r>
            <a:br>
              <a:rPr lang="ru-RU" sz="2400" b="1" dirty="0"/>
            </a:br>
            <a:r>
              <a:rPr lang="ru-RU" sz="2400" b="1" dirty="0"/>
              <a:t>который по силе воздействия приравнивается </a:t>
            </a:r>
            <a:br>
              <a:rPr lang="ru-RU" sz="2400" b="1" dirty="0"/>
            </a:br>
            <a:r>
              <a:rPr lang="ru-RU" sz="2400" b="1" dirty="0"/>
              <a:t>к важнейшей военной операции.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1FE712E-4A4E-4273-A454-9980764F8F01}"/>
              </a:ext>
            </a:extLst>
          </p:cNvPr>
          <p:cNvSpPr txBox="1">
            <a:spLocks/>
          </p:cNvSpPr>
          <p:nvPr/>
        </p:nvSpPr>
        <p:spPr>
          <a:xfrm>
            <a:off x="1331640" y="332656"/>
            <a:ext cx="6909565" cy="2627400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2400" b="1" dirty="0"/>
              <a:t>Именно этот парад немецкие генералы назвали дерзким и неожиданным. Неожиданным он был потому, что готовился скрытно, и разведка не имела об этом информации, а дерзким потому, что немецкие войска были недалеко от правобережных окраин города.</a:t>
            </a:r>
            <a:endParaRPr lang="ru-RU" alt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EE6B1E-318F-49F1-80E6-ADFD95AF99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140968"/>
            <a:ext cx="6227589" cy="3133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27090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1FE712E-4A4E-4273-A454-9980764F8F01}"/>
              </a:ext>
            </a:extLst>
          </p:cNvPr>
          <p:cNvSpPr txBox="1">
            <a:spLocks/>
          </p:cNvSpPr>
          <p:nvPr/>
        </p:nvSpPr>
        <p:spPr>
          <a:xfrm>
            <a:off x="1835696" y="2132856"/>
            <a:ext cx="5541413" cy="1331256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altLang="ru-RU" sz="2400" b="1" dirty="0" smtClean="0"/>
              <a:t>СПАСИБО ЗА ВНИМАНИЕ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664104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2" descr="http://rusmi.su/userfiles/news/files/r6vuhxr1d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0648"/>
            <a:ext cx="5715000" cy="3800476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933056"/>
            <a:ext cx="7920880" cy="2592288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800" b="1" dirty="0"/>
              <a:t>Парад на Красной площади </a:t>
            </a:r>
            <a:br>
              <a:rPr lang="ru-RU" sz="2800" b="1" dirty="0"/>
            </a:br>
            <a:r>
              <a:rPr lang="ru-RU" sz="2800" b="1" dirty="0"/>
              <a:t>7 ноября 1941 года </a:t>
            </a:r>
            <a:r>
              <a:rPr lang="ru-RU" sz="2400" b="1" dirty="0"/>
              <a:t>— </a:t>
            </a:r>
            <a:br>
              <a:rPr lang="ru-RU" sz="2400" b="1" dirty="0"/>
            </a:br>
            <a:r>
              <a:rPr lang="ru-RU" sz="2400" b="1" dirty="0"/>
              <a:t>военный парад в честь 24-й годовщины Октябрьской революции, проведенный во время Московской битвы, когда линия фронта проходила всего в нескольких десятках километров от города.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641308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786742" cy="1168088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i="1" dirty="0"/>
              <a:t>«Скоро годовщина Октябрьской революции, </a:t>
            </a:r>
            <a:r>
              <a:rPr lang="ru-RU" sz="2400" b="1" dirty="0"/>
              <a:t>— сказал Сталин, —</a:t>
            </a:r>
            <a:r>
              <a:rPr lang="ru-RU" sz="2400" b="1" i="1" dirty="0"/>
              <a:t> парад в Москве будем проводить?». </a:t>
            </a:r>
            <a:endParaRPr lang="ru-RU" sz="2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0"/>
            <a:ext cx="6643734" cy="1500198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Парад в Москве проводился каждый год,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 в 41-м году обстановка была настолько исключительной, что никто и не думал о нем. </a:t>
            </a:r>
          </a:p>
        </p:txBody>
      </p:sp>
      <p:pic>
        <p:nvPicPr>
          <p:cNvPr id="10244" name="Picture 4" descr="http://stan-1.ru/uploads/ussr1/image052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043608" y="2780928"/>
            <a:ext cx="6819900" cy="223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4941168"/>
            <a:ext cx="7215238" cy="1714488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Сталину пришлось трижды повторить свой вопрос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уже рассерженным голосом. Только тогда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все откликнулись и заговорили разом: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«Да, конечно, это поднимет дух войск и тыла!»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moskva - 1941 vostochnij front vtoraya mirovaya vojna 76502232817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4664"/>
            <a:ext cx="5048250" cy="351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115616" y="4005064"/>
            <a:ext cx="7356974" cy="2520280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dirty="0"/>
              <a:t>Проводить парад, в этой смертельной обстановке, было очень опасно для жизни народа, </a:t>
            </a:r>
            <a:br>
              <a:rPr lang="ru-RU" sz="2400" b="1" dirty="0"/>
            </a:br>
            <a:r>
              <a:rPr lang="ru-RU" sz="2400" b="1" dirty="0"/>
              <a:t>ведь гитлеровцы в любой момент могли напасть </a:t>
            </a:r>
            <a:br>
              <a:rPr lang="ru-RU" sz="2400" b="1" dirty="0"/>
            </a:br>
            <a:r>
              <a:rPr lang="ru-RU" sz="2400" b="1" dirty="0"/>
              <a:t>на такую «лакомую и лёгкую мишень»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597508" cy="1571636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dirty="0"/>
              <a:t>Окончательное решение проводить парад было принято лишь после того, как Жуков написал Сталину записку, в которой было написано:</a:t>
            </a:r>
          </a:p>
        </p:txBody>
      </p:sp>
      <p:pic>
        <p:nvPicPr>
          <p:cNvPr id="8" name="Рисунок 7" descr="Zhukov_in_October_194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501008"/>
            <a:ext cx="3918955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1916832"/>
            <a:ext cx="7500990" cy="1428760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«Немцы деморализованы. </a:t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Их наступление в ближайшее время невозможно.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Жуков»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mospraz.ru/image/cache/data/7_novenb/Parad_6-550x550.jpg"/>
          <p:cNvPicPr>
            <a:picLocks noChangeAspect="1" noChangeArrowheads="1"/>
          </p:cNvPicPr>
          <p:nvPr/>
        </p:nvPicPr>
        <p:blipFill>
          <a:blip r:embed="rId3" cstate="print"/>
          <a:srcRect l="15000" r="15454" b="31818"/>
          <a:stretch>
            <a:fillRect/>
          </a:stretch>
        </p:blipFill>
        <p:spPr bwMode="auto">
          <a:xfrm>
            <a:off x="3059832" y="260648"/>
            <a:ext cx="364333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691680" y="4005064"/>
            <a:ext cx="6643734" cy="2357454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dirty="0"/>
              <a:t>В ночь на 7 ноября были сняты чехлы </a:t>
            </a:r>
            <a:br>
              <a:rPr lang="ru-RU" sz="2400" b="1" dirty="0"/>
            </a:br>
            <a:r>
              <a:rPr lang="ru-RU" sz="2400" b="1" dirty="0"/>
              <a:t>со звёзд Кремлёвских башен, </a:t>
            </a:r>
            <a:br>
              <a:rPr lang="ru-RU" sz="2400" b="1" dirty="0"/>
            </a:br>
            <a:r>
              <a:rPr lang="ru-RU" sz="2400" b="1" dirty="0"/>
              <a:t>мавзолей был освобождён от маскировки, </a:t>
            </a:r>
            <a:br>
              <a:rPr lang="ru-RU" sz="2400" b="1" dirty="0"/>
            </a:br>
            <a:r>
              <a:rPr lang="ru-RU" sz="2400" b="1" dirty="0"/>
              <a:t>перед началом парада Красная площадь </a:t>
            </a:r>
            <a:br>
              <a:rPr lang="ru-RU" sz="2400" b="1" dirty="0"/>
            </a:br>
            <a:r>
              <a:rPr lang="ru-RU" sz="2400" b="1" dirty="0"/>
              <a:t>приняла торжественный вид.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043608" y="4149080"/>
            <a:ext cx="7632848" cy="2304256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dirty="0"/>
              <a:t>Сталин задумал небольшую военную хитрость. Назначил парад на 10 утра, </a:t>
            </a:r>
            <a:br>
              <a:rPr lang="ru-RU" sz="2400" b="1" dirty="0"/>
            </a:br>
            <a:r>
              <a:rPr lang="ru-RU" sz="2400" b="1" dirty="0"/>
              <a:t>а в последний момент перенес на 8, когда в столице еще темно. Это привело к некоторым накладкам, </a:t>
            </a:r>
            <a:br>
              <a:rPr lang="ru-RU" sz="2400" b="1" dirty="0"/>
            </a:br>
            <a:r>
              <a:rPr lang="ru-RU" sz="2400" b="1" dirty="0"/>
              <a:t>но противник был сбит с толку. </a:t>
            </a:r>
          </a:p>
        </p:txBody>
      </p:sp>
      <p:pic>
        <p:nvPicPr>
          <p:cNvPr id="8194" name="Picture 2" descr="http://mil.ru/files/morf/1941moscow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6672"/>
            <a:ext cx="5076922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http://warspot-asset.s3.amazonaws.com/articles/announces/000/004/356/layout/011-47a70a4b69f4867ba6425b2ee1e906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0648"/>
            <a:ext cx="6951724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043608" y="3140968"/>
            <a:ext cx="7740384" cy="3214710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dirty="0"/>
              <a:t>Торжественный марш был открыт</a:t>
            </a:r>
            <a:br>
              <a:rPr lang="ru-RU" sz="2400" b="1" dirty="0"/>
            </a:br>
            <a:r>
              <a:rPr lang="ru-RU" sz="2400" b="1" dirty="0"/>
              <a:t>курсантами артиллерийского училища. </a:t>
            </a:r>
            <a:br>
              <a:rPr lang="ru-RU" sz="2400" b="1" dirty="0"/>
            </a:br>
            <a:r>
              <a:rPr lang="ru-RU" sz="2400" b="1" dirty="0"/>
              <a:t>С развёрнутыми знамёнами, под боевые революционные марши, исполняемые оркестром штаба МВО под управлением дирижёра </a:t>
            </a:r>
            <a:br>
              <a:rPr lang="ru-RU" sz="2400" b="1" dirty="0"/>
            </a:br>
            <a:r>
              <a:rPr lang="ru-RU" sz="2400" b="1" dirty="0"/>
              <a:t>В. И. Агапкина, автора марша «Прощание славянки»,</a:t>
            </a:r>
            <a:br>
              <a:rPr lang="ru-RU" sz="2400" b="1" dirty="0"/>
            </a:br>
            <a:r>
              <a:rPr lang="ru-RU" sz="2400" b="1" dirty="0"/>
              <a:t>по главной площади страны прошли </a:t>
            </a:r>
            <a:br>
              <a:rPr lang="ru-RU" sz="2400" b="1" dirty="0"/>
            </a:br>
            <a:r>
              <a:rPr lang="ru-RU" sz="2400" b="1" dirty="0"/>
              <a:t>артиллеристы, пехотинцы, зенитчики и моряки.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858180" cy="1368152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dirty="0"/>
              <a:t>На площади Сталин произнес речь, в которой он призвал народ не просто выжить, отстоять Москву, </a:t>
            </a:r>
            <a:br>
              <a:rPr lang="ru-RU" sz="2400" b="1" dirty="0"/>
            </a:br>
            <a:r>
              <a:rPr lang="ru-RU" sz="2400" b="1" dirty="0"/>
              <a:t>а нацеливал советских людей на более высокие задачи: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16016" y="1484784"/>
            <a:ext cx="4138844" cy="3744416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вас смотрит весь мир.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вас смотрят порабощенные народы Европы, попавшие под иго немецких захватчиков, как на своих освободителей. Великая освободительная миссия выпала на вашу долю. Будьте же достойными этой миссии!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».</a:t>
            </a:r>
            <a:r>
              <a:rPr kumimoji="0" lang="ru-RU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9552" y="5229200"/>
            <a:ext cx="7786742" cy="1414510"/>
          </a:xfrm>
          <a:prstGeom prst="flowChartAlternateProcess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этих словах — поразительная вера в народ, в его непобедимость, в его особую миссию спасителя не только родного очага, но и всей цивилизации.</a:t>
            </a:r>
          </a:p>
        </p:txBody>
      </p:sp>
      <p:pic>
        <p:nvPicPr>
          <p:cNvPr id="13" name="Рисунок 12" descr="ca6205bd43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2"/>
            <a:ext cx="330594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autoRev="1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314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Парад на Красной площади  7 ноября 1941 года —  военный парад в честь 24-й годовщины Октябрьской революции, проведенный во время Московской битвы, когда линия фронта проходила всего в нескольких десятках километров от города.</vt:lpstr>
      <vt:lpstr>«Скоро годовщина Октябрьской революции, — сказал Сталин, — парад в Москве будем проводить?». </vt:lpstr>
      <vt:lpstr>Проводить парад, в этой смертельной обстановке, было очень опасно для жизни народа,  ведь гитлеровцы в любой момент могли напасть  на такую «лакомую и лёгкую мишень»</vt:lpstr>
      <vt:lpstr>Окончательное решение проводить парад было принято лишь после того, как Жуков написал Сталину записку, в которой было написано:</vt:lpstr>
      <vt:lpstr>В ночь на 7 ноября были сняты чехлы  со звёзд Кремлёвских башен,  мавзолей был освобождён от маскировки,  перед началом парада Красная площадь  приняла торжественный вид.</vt:lpstr>
      <vt:lpstr>Сталин задумал небольшую военную хитрость. Назначил парад на 10 утра,  а в последний момент перенес на 8, когда в столице еще темно. Это привело к некоторым накладкам,  но противник был сбит с толку. </vt:lpstr>
      <vt:lpstr>Торжественный марш был открыт курсантами артиллерийского училища.  С развёрнутыми знамёнами, под боевые революционные марши, исполняемые оркестром штаба МВО под управлением дирижёра  В. И. Агапкина, автора марша «Прощание славянки», по главной площади страны прошли  артиллеристы, пехотинцы, зенитчики и моряки.</vt:lpstr>
      <vt:lpstr>На площади Сталин произнес речь, в которой он призвал народ не просто выжить, отстоять Москву,  а нацеливал советских людей на более высокие задачи: </vt:lpstr>
      <vt:lpstr> Это был самый короткий парад в истории наших Вооруженных сил – он длился всего 25 минут вместе  с речью Сталина. Но по силе своего воздействия на моральный дух советских войск, общества,  да и человечества вообще, ему нет равных.  </vt:lpstr>
      <vt:lpstr>Многие военные подразделения после окончания парада отправились прямиком на фронт.</vt:lpstr>
      <vt:lpstr>Для всей страны парад стал неожиданным, потрясающе радостным событием.   Парад-вызов, парад презрения к врагу,  парад, проведенный на рассвете еще очень далекой,  но уже предчувствуемой Победы. </vt:lpstr>
      <vt:lpstr>Парад 7 ноября 1941 г. на Красной площади  произвел деморализующее впечатление на врага.</vt:lpstr>
      <vt:lpstr>В перечень дней воинской славы России  входит и день проведения парада  на Красной площади 7 ноября 1941 года,  который по силе воздействия приравнивается  к важнейшей военной операции.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ok</cp:lastModifiedBy>
  <cp:revision>74</cp:revision>
  <dcterms:created xsi:type="dcterms:W3CDTF">2016-10-10T05:22:41Z</dcterms:created>
  <dcterms:modified xsi:type="dcterms:W3CDTF">2024-11-05T06:55:27Z</dcterms:modified>
</cp:coreProperties>
</file>