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28" r:id="rId2"/>
    <p:sldId id="263" r:id="rId3"/>
    <p:sldId id="335" r:id="rId4"/>
    <p:sldId id="341" r:id="rId5"/>
    <p:sldId id="264" r:id="rId6"/>
    <p:sldId id="269" r:id="rId7"/>
    <p:sldId id="271" r:id="rId8"/>
    <p:sldId id="274" r:id="rId9"/>
    <p:sldId id="355" r:id="rId10"/>
    <p:sldId id="356" r:id="rId11"/>
    <p:sldId id="357" r:id="rId12"/>
    <p:sldId id="350" r:id="rId13"/>
    <p:sldId id="354" r:id="rId14"/>
    <p:sldId id="319" r:id="rId15"/>
    <p:sldId id="321" r:id="rId16"/>
    <p:sldId id="273" r:id="rId17"/>
    <p:sldId id="277" r:id="rId18"/>
    <p:sldId id="358" r:id="rId19"/>
    <p:sldId id="35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66FFCC"/>
    <a:srgbClr val="000099"/>
    <a:srgbClr val="800000"/>
    <a:srgbClr val="000066"/>
    <a:srgbClr val="FFFF00"/>
    <a:srgbClr val="666699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98303C3-B324-48F4-A9D5-31FCDCA8AF6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1E1AF0-E760-4DE9-970B-6E9F3D82E721}" type="slidenum">
              <a:rPr lang="ru-RU"/>
              <a:pPr/>
              <a:t>7</a:t>
            </a:fld>
            <a:endParaRPr lang="ru-RU"/>
          </a:p>
        </p:txBody>
      </p:sp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D791C55-45CA-4A17-B4E5-0E8C52E013A4}" type="slidenum">
              <a:rPr lang="ru-RU" sz="1200"/>
              <a:pPr algn="r"/>
              <a:t>7</a:t>
            </a:fld>
            <a:endParaRPr lang="ru-RU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Звук включается по щелчку. Щелчок для продолжения</a:t>
            </a:r>
          </a:p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5771F-D579-4D74-9776-1FA6E2B53A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2038C-201E-4089-82A6-39FF9CDA6F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35383-E4E6-4B90-9775-CCC9594640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B69CA95-483D-4347-9A1C-5E68E76439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E7DEB8-9FDA-4100-919C-C9BB1E22D5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EC72E-9849-4FCF-BCA3-384AE3CDB1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8165E-DCC4-4B05-9B3F-1AA1C413AE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D4947-5108-4E76-8C59-CD8421125E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548AF-7E4C-4C4D-B9D2-BB6227D658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45B42-E387-473E-AA4F-3119335C98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96DF6-1EDF-4018-873F-4296A9CA7F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12946-09D8-4358-A3EE-911992A2DC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44AB3-13DB-4803-8089-FE3C73D3AB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F796E20-3A9F-410E-A662-52302A0FBCB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unkyimg.com/view/2nVA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6918" name="Rectangle 6"/>
          <p:cNvSpPr>
            <a:spLocks noChangeArrowheads="1"/>
          </p:cNvSpPr>
          <p:nvPr/>
        </p:nvSpPr>
        <p:spPr bwMode="auto">
          <a:xfrm>
            <a:off x="914400" y="2590800"/>
            <a:ext cx="1492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i="1" dirty="0"/>
              <a:t>(1799 – 1837)</a:t>
            </a:r>
          </a:p>
        </p:txBody>
      </p:sp>
      <p:sp>
        <p:nvSpPr>
          <p:cNvPr id="166919" name="Rectangle 7"/>
          <p:cNvSpPr>
            <a:spLocks noChangeArrowheads="1"/>
          </p:cNvSpPr>
          <p:nvPr/>
        </p:nvSpPr>
        <p:spPr bwMode="auto">
          <a:xfrm>
            <a:off x="2667000" y="609600"/>
            <a:ext cx="601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10 февраля – День памяти А. С. Пушкина   </a:t>
            </a:r>
            <a:endParaRPr lang="ru-RU" sz="1000" i="1" dirty="0"/>
          </a:p>
        </p:txBody>
      </p:sp>
      <p:pic>
        <p:nvPicPr>
          <p:cNvPr id="17412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24815" r="28864"/>
          <a:stretch>
            <a:fillRect/>
          </a:stretch>
        </p:blipFill>
        <p:spPr bwMode="auto">
          <a:xfrm>
            <a:off x="685800" y="381000"/>
            <a:ext cx="1776761" cy="22764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0" y="2590800"/>
            <a:ext cx="6019800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«Хранимый памятью народа»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876800" y="5477961"/>
            <a:ext cx="3048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Пушкинский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онлайн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— день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00400" y="533400"/>
            <a:ext cx="4968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cs typeface="Arial" pitchFamily="34" charset="0"/>
              </a:rPr>
              <a:t>27 января (8 февраля) 1937 года </a:t>
            </a:r>
            <a:r>
              <a:rPr lang="ru-RU" sz="2000" dirty="0" smtClean="0">
                <a:ea typeface="Calibri" pitchFamily="34" charset="0"/>
                <a:cs typeface="Arial" pitchFamily="34" charset="0"/>
              </a:rPr>
              <a:t>на окраине Санкт-Петербурга на Чёрной речке </a:t>
            </a:r>
            <a:r>
              <a:rPr lang="ru-RU" sz="2400" dirty="0" smtClean="0">
                <a:ea typeface="Calibri" pitchFamily="34" charset="0"/>
                <a:cs typeface="Arial" pitchFamily="34" charset="0"/>
              </a:rPr>
              <a:t>близ Комендантской дачи</a:t>
            </a:r>
            <a:r>
              <a:rPr lang="ru-RU" sz="2400" dirty="0" smtClean="0">
                <a:cs typeface="Arial" pitchFamily="34" charset="0"/>
              </a:rPr>
              <a:t> около 4 часов состоялась дуэль поэта с </a:t>
            </a:r>
            <a:r>
              <a:rPr lang="ru-RU" sz="2400" dirty="0" smtClean="0">
                <a:ea typeface="Calibri" pitchFamily="34" charset="0"/>
                <a:cs typeface="Arial" pitchFamily="34" charset="0"/>
              </a:rPr>
              <a:t>Жоржем де Геккерном (</a:t>
            </a:r>
            <a:r>
              <a:rPr lang="ru-RU" sz="2400" dirty="0" smtClean="0">
                <a:cs typeface="Arial" pitchFamily="34" charset="0"/>
              </a:rPr>
              <a:t>Дантесом). </a:t>
            </a:r>
            <a:r>
              <a:rPr lang="ru-RU" sz="2400" dirty="0" smtClean="0">
                <a:ea typeface="Calibri" pitchFamily="34" charset="0"/>
                <a:cs typeface="Arial" pitchFamily="34" charset="0"/>
              </a:rPr>
              <a:t>Дуэлянты стрелялись на пистолетах. </a:t>
            </a:r>
          </a:p>
        </p:txBody>
      </p:sp>
      <p:pic>
        <p:nvPicPr>
          <p:cNvPr id="4" name="Рисунок 3" descr="https://upload.wikimedia.org/wikipedia/ru/thumb/9/9d/Obelisk_mestoduelipushkina_spb.jpg/1280px-Obelisk_mestoduelipushkina_spb.jpg"/>
          <p:cNvPicPr/>
          <p:nvPr/>
        </p:nvPicPr>
        <p:blipFill>
          <a:blip r:embed="rId3" cstate="print"/>
          <a:srcRect l="4110" t="4444" r="6849"/>
          <a:stretch>
            <a:fillRect/>
          </a:stretch>
        </p:blipFill>
        <p:spPr bwMode="auto">
          <a:xfrm>
            <a:off x="3886200" y="2971800"/>
            <a:ext cx="4282752" cy="232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5" name="Рисунок 4" descr="https://img-fotki.yandex.ru/get/55431/121447594.974/0_1e2b9e_c0b0b0d9_orig.jpg"/>
          <p:cNvPicPr/>
          <p:nvPr/>
        </p:nvPicPr>
        <p:blipFill>
          <a:blip r:embed="rId4" cstate="print"/>
          <a:srcRect l="-5882" r="-5882"/>
          <a:stretch>
            <a:fillRect/>
          </a:stretch>
        </p:blipFill>
        <p:spPr bwMode="auto">
          <a:xfrm>
            <a:off x="914400" y="609600"/>
            <a:ext cx="213089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81000" y="4114800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/>
              <a:t>Непринцев Ю. М. </a:t>
            </a:r>
          </a:p>
          <a:p>
            <a:pPr algn="ctr"/>
            <a:r>
              <a:rPr lang="ru-RU" sz="1400" i="1" dirty="0" smtClean="0"/>
              <a:t> Последняя минута</a:t>
            </a:r>
            <a:endParaRPr lang="ru-RU" sz="14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52800" y="5410200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/>
              <a:t>Обелиск, воздвигнутый Манизером М.Г. на месте последней дуэли Пушкина А.С.</a:t>
            </a:r>
            <a:endParaRPr lang="ru-RU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s://ic.pics.livejournal.com/deletant/25270605/2153375/2153375_original.jpg"/>
          <p:cNvPicPr>
            <a:picLocks noChangeAspect="1" noChangeArrowheads="1"/>
          </p:cNvPicPr>
          <p:nvPr/>
        </p:nvPicPr>
        <p:blipFill>
          <a:blip r:embed="rId3" cstate="print"/>
          <a:srcRect l="6199" r="7018"/>
          <a:stretch>
            <a:fillRect/>
          </a:stretch>
        </p:blipFill>
        <p:spPr bwMode="auto">
          <a:xfrm>
            <a:off x="1295400" y="2438400"/>
            <a:ext cx="2864440" cy="219948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" name="Picture 2" descr="http://5klass.net/datas/literatura/Poslednie-gody-zhizni-Pushkina/0010-010-Poslednie-gody-zhizni-Pushkina.jpg"/>
          <p:cNvPicPr>
            <a:picLocks noChangeAspect="1" noChangeArrowheads="1"/>
          </p:cNvPicPr>
          <p:nvPr/>
        </p:nvPicPr>
        <p:blipFill>
          <a:blip r:embed="rId4" cstate="print"/>
          <a:srcRect l="2655" t="1770" r="3096"/>
          <a:stretch>
            <a:fillRect/>
          </a:stretch>
        </p:blipFill>
        <p:spPr bwMode="auto">
          <a:xfrm>
            <a:off x="5715000" y="2209800"/>
            <a:ext cx="2646238" cy="292224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257800" y="5257800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cs typeface="Arial" pitchFamily="34" charset="0"/>
              </a:rPr>
              <a:t>Жилет, в котором Пушкин стрелялся на дуэли</a:t>
            </a:r>
            <a:endParaRPr lang="ru-RU" sz="1600" i="1" dirty="0"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620688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Согласно подсчетам историков, роковая дуэль на Черной речке стала для Пушкина 29-й по счету. Примерно в половине случаев поэт был инициатором вызовов: поэт отличался вспыльчивостью и горячим нравом. За все свои 29 дуэлей Пушкин никого не убил и пролил только кровь Дантеса, легко ранив его в руку. </a:t>
            </a:r>
            <a:endParaRPr lang="ru-RU" sz="2000" dirty="0" smtClean="0">
              <a:ea typeface="Calibri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47800" y="4724400"/>
            <a:ext cx="41764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cs typeface="Arial" pitchFamily="34" charset="0"/>
              </a:rPr>
              <a:t>Условия дуэли А.С. Пушкина и Ж. Дантеса</a:t>
            </a:r>
            <a:endParaRPr lang="ru-RU" sz="1400" i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3" cstate="print"/>
          <a:srcRect b="9717"/>
          <a:stretch>
            <a:fillRect/>
          </a:stretch>
        </p:blipFill>
        <p:spPr bwMode="auto">
          <a:xfrm>
            <a:off x="838200" y="533400"/>
            <a:ext cx="4724400" cy="294433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7875" name="Picture 3"/>
          <p:cNvPicPr>
            <a:picLocks noChangeAspect="1" noChangeArrowheads="1"/>
          </p:cNvPicPr>
          <p:nvPr/>
        </p:nvPicPr>
        <p:blipFill>
          <a:blip r:embed="rId4" cstate="print"/>
          <a:srcRect l="1988" r="2568" b="1389"/>
          <a:stretch>
            <a:fillRect/>
          </a:stretch>
        </p:blipFill>
        <p:spPr bwMode="auto">
          <a:xfrm>
            <a:off x="5791200" y="1447800"/>
            <a:ext cx="2575775" cy="3810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914400" y="36576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dirty="0" err="1"/>
              <a:t>Святогорский</a:t>
            </a:r>
            <a:r>
              <a:rPr lang="ru-RU" sz="2000" dirty="0"/>
              <a:t> Успенский монастырь</a:t>
            </a:r>
            <a:r>
              <a:rPr lang="ru-RU" sz="2400" dirty="0"/>
              <a:t>        </a:t>
            </a:r>
          </a:p>
        </p:txBody>
      </p:sp>
      <p:sp>
        <p:nvSpPr>
          <p:cNvPr id="207877" name="Rectangle 5"/>
          <p:cNvSpPr>
            <a:spLocks noChangeArrowheads="1"/>
          </p:cNvSpPr>
          <p:nvPr/>
        </p:nvSpPr>
        <p:spPr bwMode="auto">
          <a:xfrm>
            <a:off x="914400" y="4876800"/>
            <a:ext cx="822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</a:rPr>
              <a:t>                          </a:t>
            </a:r>
            <a:r>
              <a:rPr lang="ru-RU" sz="2000" b="1" dirty="0" smtClean="0">
                <a:solidFill>
                  <a:srgbClr val="000099"/>
                </a:solidFill>
              </a:rPr>
              <a:t>		</a:t>
            </a:r>
            <a:r>
              <a:rPr lang="ru-RU" sz="2000" dirty="0" smtClean="0"/>
              <a:t>Могила </a:t>
            </a:r>
            <a:r>
              <a:rPr lang="ru-RU" sz="2000" dirty="0"/>
              <a:t>Пушкина</a:t>
            </a:r>
            <a:r>
              <a:rPr lang="ru-RU" sz="1800" dirty="0"/>
              <a:t>   </a:t>
            </a:r>
            <a:endParaRPr lang="ru-RU" sz="2000" dirty="0"/>
          </a:p>
          <a:p>
            <a:r>
              <a:rPr lang="ru-RU" sz="2000" b="1" dirty="0">
                <a:solidFill>
                  <a:srgbClr val="FFFF00"/>
                </a:solidFill>
              </a:rPr>
              <a:t>                                                          </a:t>
            </a:r>
          </a:p>
          <a:p>
            <a:r>
              <a:rPr lang="ru-RU" sz="2000" dirty="0"/>
              <a:t>                                                         </a:t>
            </a:r>
            <a:r>
              <a:rPr lang="ru-RU" sz="1800" i="1" dirty="0" err="1" smtClean="0"/>
              <a:t>Худож</a:t>
            </a:r>
            <a:r>
              <a:rPr lang="ru-RU" sz="1800" i="1" dirty="0"/>
              <a:t>. П.Ф. Соколов. Конец 1830-х гг.</a:t>
            </a:r>
            <a:r>
              <a:rPr lang="ru-RU" sz="2400" dirty="0"/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s://img-fotki.yandex.ru/get/6519/121447594.1bf/0_9fbe5_e13e3488_X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609600"/>
            <a:ext cx="7016824" cy="471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7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0" y="1524000"/>
            <a:ext cx="4114800" cy="3505200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dirty="0"/>
              <a:t>       </a:t>
            </a:r>
            <a:r>
              <a:rPr lang="ru-RU" sz="2000" i="1" dirty="0">
                <a:latin typeface="Times New Roman" pitchFamily="18" charset="0"/>
              </a:rPr>
              <a:t>Сохранилось почти 70 черновых тетрадей, несколько сот отдельных листов, 800 писем. </a:t>
            </a:r>
          </a:p>
          <a:p>
            <a:pPr>
              <a:buFontTx/>
              <a:buNone/>
            </a:pPr>
            <a:r>
              <a:rPr lang="ru-RU" sz="2000" i="1" dirty="0">
                <a:latin typeface="Times New Roman" pitchFamily="18" charset="0"/>
              </a:rPr>
              <a:t>       Рукописное наследие Пушкина является одним из величайших сокровищ </a:t>
            </a:r>
            <a:r>
              <a:rPr lang="ru-RU" sz="2000" i="1" dirty="0" smtClean="0">
                <a:latin typeface="Times New Roman" pitchFamily="18" charset="0"/>
              </a:rPr>
              <a:t> русской </a:t>
            </a:r>
            <a:r>
              <a:rPr lang="ru-RU" sz="2000" i="1" dirty="0">
                <a:latin typeface="Times New Roman" pitchFamily="18" charset="0"/>
              </a:rPr>
              <a:t>культуры. </a:t>
            </a:r>
          </a:p>
          <a:p>
            <a:pPr>
              <a:buFontTx/>
              <a:buNone/>
            </a:pPr>
            <a:r>
              <a:rPr lang="ru-RU" sz="2000" i="1" dirty="0">
                <a:latin typeface="Times New Roman" pitchFamily="18" charset="0"/>
              </a:rPr>
              <a:t>      Рукописи хранятся для потомков в специальных сейфах. </a:t>
            </a:r>
          </a:p>
        </p:txBody>
      </p:sp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762000"/>
            <a:ext cx="2883724" cy="3779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3657600" y="533400"/>
            <a:ext cx="4876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57200"/>
            <a:r>
              <a:rPr lang="ru-RU" sz="1800" dirty="0"/>
              <a:t>Много раз Пушкин изображал себя сам.</a:t>
            </a:r>
          </a:p>
          <a:p>
            <a:pPr indent="457200"/>
            <a:r>
              <a:rPr lang="ru-RU" sz="1800" dirty="0" smtClean="0"/>
              <a:t>Рисовал </a:t>
            </a:r>
            <a:r>
              <a:rPr lang="ru-RU" sz="1800" dirty="0"/>
              <a:t>точно, верно, хорошо знал своё лицо. </a:t>
            </a:r>
          </a:p>
          <a:p>
            <a:pPr indent="457200"/>
            <a:r>
              <a:rPr lang="ru-RU" sz="1800" dirty="0"/>
              <a:t>Сохранилось около 90 автопортретов.</a:t>
            </a:r>
          </a:p>
          <a:p>
            <a:pPr eaLnBrk="0" hangingPunct="0"/>
            <a:endParaRPr lang="ru-RU" sz="18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09600"/>
            <a:ext cx="119056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9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533400"/>
            <a:ext cx="133138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9749" name="Picture 5"/>
          <p:cNvPicPr>
            <a:picLocks noChangeAspect="1" noChangeArrowheads="1"/>
          </p:cNvPicPr>
          <p:nvPr/>
        </p:nvPicPr>
        <p:blipFill>
          <a:blip r:embed="rId5" cstate="print"/>
          <a:srcRect r="45833"/>
          <a:stretch>
            <a:fillRect/>
          </a:stretch>
        </p:blipFill>
        <p:spPr bwMode="auto">
          <a:xfrm>
            <a:off x="5715000" y="1752600"/>
            <a:ext cx="19812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97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5105400"/>
            <a:ext cx="2667000" cy="116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975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3352800"/>
            <a:ext cx="3404266" cy="145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9753" name="Picture 9"/>
          <p:cNvPicPr>
            <a:picLocks noChangeAspect="1" noChangeArrowheads="1"/>
          </p:cNvPicPr>
          <p:nvPr/>
        </p:nvPicPr>
        <p:blipFill>
          <a:blip r:embed="rId5" cstate="print"/>
          <a:srcRect l="54167"/>
          <a:stretch>
            <a:fillRect/>
          </a:stretch>
        </p:blipFill>
        <p:spPr bwMode="auto">
          <a:xfrm>
            <a:off x="7086600" y="4800600"/>
            <a:ext cx="1416050" cy="130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i="1">
                <a:latin typeface="Times New Roman" pitchFamily="18" charset="0"/>
              </a:rPr>
              <a:t/>
            </a:r>
            <a:br>
              <a:rPr lang="ru-RU" sz="4000" i="1">
                <a:latin typeface="Times New Roman" pitchFamily="18" charset="0"/>
              </a:rPr>
            </a:br>
            <a:endParaRPr lang="ru-RU" sz="2400">
              <a:latin typeface="Times New Roman" pitchFamily="18" charset="0"/>
            </a:endParaRP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4800600"/>
            <a:ext cx="8229600" cy="2057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ru-RU" sz="2800" dirty="0"/>
          </a:p>
          <a:p>
            <a:pPr>
              <a:lnSpc>
                <a:spcPct val="90000"/>
              </a:lnSpc>
              <a:buFontTx/>
              <a:buNone/>
            </a:pPr>
            <a:endParaRPr lang="ru-RU" sz="2800" dirty="0"/>
          </a:p>
          <a:p>
            <a:pPr>
              <a:lnSpc>
                <a:spcPct val="90000"/>
              </a:lnSpc>
              <a:buFontTx/>
              <a:buNone/>
            </a:pPr>
            <a:endParaRPr lang="ru-RU" sz="2800" dirty="0"/>
          </a:p>
          <a:p>
            <a:pPr>
              <a:lnSpc>
                <a:spcPct val="90000"/>
              </a:lnSpc>
              <a:buFontTx/>
              <a:buNone/>
            </a:pPr>
            <a:endParaRPr lang="ru-RU" sz="2800" dirty="0"/>
          </a:p>
          <a:p>
            <a:pPr>
              <a:lnSpc>
                <a:spcPct val="90000"/>
              </a:lnSpc>
              <a:buFontTx/>
              <a:buNone/>
            </a:pPr>
            <a:endParaRPr lang="ru-RU" sz="2800" dirty="0"/>
          </a:p>
          <a:p>
            <a:pPr>
              <a:lnSpc>
                <a:spcPct val="90000"/>
              </a:lnSpc>
              <a:buFontTx/>
              <a:buNone/>
            </a:pPr>
            <a:endParaRPr lang="ru-RU" sz="2800" dirty="0"/>
          </a:p>
          <a:p>
            <a:pPr>
              <a:lnSpc>
                <a:spcPct val="90000"/>
              </a:lnSpc>
              <a:buFontTx/>
              <a:buNone/>
            </a:pPr>
            <a:endParaRPr lang="ru-RU" sz="2800" dirty="0"/>
          </a:p>
          <a:p>
            <a:pPr>
              <a:lnSpc>
                <a:spcPct val="90000"/>
              </a:lnSpc>
              <a:buFontTx/>
              <a:buNone/>
            </a:pPr>
            <a:endParaRPr lang="ru-RU" sz="2800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800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>
                <a:solidFill>
                  <a:srgbClr val="0000FF"/>
                </a:solidFill>
                <a:latin typeface="Times New Roman" pitchFamily="18" charset="0"/>
              </a:rPr>
              <a:t>       </a:t>
            </a:r>
          </a:p>
        </p:txBody>
      </p:sp>
      <p:sp>
        <p:nvSpPr>
          <p:cNvPr id="78854" name="WordArt 6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1534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2700">
                <a:solidFill>
                  <a:srgbClr val="993366"/>
                </a:solidFill>
                <a:round/>
                <a:headEnd/>
                <a:tailEnd/>
              </a:ln>
              <a:solidFill>
                <a:srgbClr val="0000FF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1828800" y="914400"/>
            <a:ext cx="594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  <a:latin typeface="Arial" charset="0"/>
              </a:rPr>
              <a:t>    </a:t>
            </a:r>
            <a:r>
              <a:rPr lang="ru-RU" sz="2400" b="1" i="1" dirty="0" smtClean="0">
                <a:solidFill>
                  <a:schemeClr val="tx2"/>
                </a:solidFill>
                <a:cs typeface="Times New Roman" pitchFamily="18" charset="0"/>
              </a:rPr>
              <a:t>Музей-квартира А. С. Пушкина</a:t>
            </a:r>
            <a:endParaRPr lang="ru-RU" b="1" i="1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19400" y="5105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i="1" dirty="0" smtClean="0"/>
              <a:t>г. Санкт-Петербург, ул. Мойка, 12</a:t>
            </a:r>
            <a:endParaRPr lang="ru-RU" sz="2000" i="1" dirty="0"/>
          </a:p>
        </p:txBody>
      </p:sp>
      <p:pic>
        <p:nvPicPr>
          <p:cNvPr id="9" name="Рисунок 8" descr="DSC_8390s.jpg"/>
          <p:cNvPicPr>
            <a:picLocks noChangeAspect="1"/>
          </p:cNvPicPr>
          <p:nvPr/>
        </p:nvPicPr>
        <p:blipFill>
          <a:blip r:embed="rId3" cstate="print"/>
          <a:srcRect b="6953"/>
          <a:stretch>
            <a:fillRect/>
          </a:stretch>
        </p:blipFill>
        <p:spPr>
          <a:xfrm>
            <a:off x="2514600" y="1600200"/>
            <a:ext cx="4672263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</a:rPr>
              <a:t>Личные вещи поэта</a:t>
            </a:r>
          </a:p>
        </p:txBody>
      </p:sp>
      <p:pic>
        <p:nvPicPr>
          <p:cNvPr id="8704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95400"/>
            <a:ext cx="2671745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9" name="Picture 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rcRect t="16377" r="1801"/>
          <a:stretch>
            <a:fillRect/>
          </a:stretch>
        </p:blipFill>
        <p:spPr>
          <a:xfrm rot="501723">
            <a:off x="5333877" y="1109557"/>
            <a:ext cx="1798638" cy="2225675"/>
          </a:xfrm>
          <a:noFill/>
          <a:ln/>
        </p:spPr>
      </p:pic>
      <p:pic>
        <p:nvPicPr>
          <p:cNvPr id="87050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3"/>
              </a:clrFrom>
              <a:clrTo>
                <a:srgbClr val="FEFFF3">
                  <a:alpha val="0"/>
                </a:srgbClr>
              </a:clrTo>
            </a:clrChange>
          </a:blip>
          <a:srcRect b="18491"/>
          <a:stretch>
            <a:fillRect/>
          </a:stretch>
        </p:blipFill>
        <p:spPr bwMode="auto">
          <a:xfrm>
            <a:off x="5867400" y="3810000"/>
            <a:ext cx="2438400" cy="170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3" name="Rectangle 13"/>
          <p:cNvSpPr>
            <a:spLocks noChangeArrowheads="1"/>
          </p:cNvSpPr>
          <p:nvPr/>
        </p:nvSpPr>
        <p:spPr bwMode="auto">
          <a:xfrm>
            <a:off x="1447800" y="3352800"/>
            <a:ext cx="24094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000" i="1" dirty="0">
                <a:cs typeface="Times New Roman" pitchFamily="18" charset="0"/>
              </a:rPr>
              <a:t>Чернильный прибор</a:t>
            </a:r>
            <a:r>
              <a:rPr lang="ru-RU" sz="1800" dirty="0">
                <a:cs typeface="Times New Roman" pitchFamily="18" charset="0"/>
              </a:rPr>
              <a:t> </a:t>
            </a:r>
          </a:p>
        </p:txBody>
      </p:sp>
      <p:sp>
        <p:nvSpPr>
          <p:cNvPr id="87054" name="Rectangle 14"/>
          <p:cNvSpPr>
            <a:spLocks noChangeArrowheads="1"/>
          </p:cNvSpPr>
          <p:nvPr/>
        </p:nvSpPr>
        <p:spPr bwMode="auto">
          <a:xfrm>
            <a:off x="4572000" y="3429000"/>
            <a:ext cx="25776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800" i="1" dirty="0">
                <a:cs typeface="Times New Roman" pitchFamily="18" charset="0"/>
              </a:rPr>
              <a:t>Карманные часы поэта </a:t>
            </a:r>
          </a:p>
        </p:txBody>
      </p:sp>
      <p:sp>
        <p:nvSpPr>
          <p:cNvPr id="87057" name="Rectangle 17"/>
          <p:cNvSpPr>
            <a:spLocks noChangeArrowheads="1"/>
          </p:cNvSpPr>
          <p:nvPr/>
        </p:nvSpPr>
        <p:spPr bwMode="auto">
          <a:xfrm>
            <a:off x="6172200" y="5486400"/>
            <a:ext cx="20862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733425" algn="l"/>
              </a:tabLst>
            </a:pPr>
            <a:r>
              <a:rPr lang="ru-RU" sz="1800" i="1" dirty="0">
                <a:cs typeface="Times New Roman" pitchFamily="18" charset="0"/>
              </a:rPr>
              <a:t>Ножницы </a:t>
            </a:r>
          </a:p>
          <a:p>
            <a:pPr algn="ctr">
              <a:tabLst>
                <a:tab pos="733425" algn="l"/>
              </a:tabLst>
            </a:pPr>
            <a:r>
              <a:rPr lang="ru-RU" sz="1800" i="1" dirty="0">
                <a:cs typeface="Times New Roman" pitchFamily="18" charset="0"/>
              </a:rPr>
              <a:t>и кожаный футляр</a:t>
            </a:r>
          </a:p>
        </p:txBody>
      </p:sp>
      <p:sp>
        <p:nvSpPr>
          <p:cNvPr id="87058" name="Rectangle 18"/>
          <p:cNvSpPr>
            <a:spLocks noChangeArrowheads="1"/>
          </p:cNvSpPr>
          <p:nvPr/>
        </p:nvSpPr>
        <p:spPr bwMode="auto">
          <a:xfrm>
            <a:off x="1676400" y="5486400"/>
            <a:ext cx="434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tabLst>
                <a:tab pos="733425" algn="l"/>
              </a:tabLst>
            </a:pPr>
            <a:r>
              <a:rPr lang="ru-RU" sz="1800" i="1" dirty="0">
                <a:cs typeface="Times New Roman" pitchFamily="18" charset="0"/>
              </a:rPr>
              <a:t>Бумажник  </a:t>
            </a:r>
            <a:r>
              <a:rPr lang="ru-RU" sz="1800" i="1" dirty="0" smtClean="0">
                <a:cs typeface="Times New Roman" pitchFamily="18" charset="0"/>
              </a:rPr>
              <a:t>и </a:t>
            </a:r>
            <a:r>
              <a:rPr lang="ru-RU" sz="1800" i="1" dirty="0">
                <a:cs typeface="Times New Roman" pitchFamily="18" charset="0"/>
              </a:rPr>
              <a:t>бронзовый </a:t>
            </a:r>
          </a:p>
          <a:p>
            <a:pPr algn="ctr">
              <a:tabLst>
                <a:tab pos="733425" algn="l"/>
              </a:tabLst>
            </a:pPr>
            <a:r>
              <a:rPr lang="ru-RU" sz="1800" i="1" dirty="0">
                <a:cs typeface="Times New Roman" pitchFamily="18" charset="0"/>
              </a:rPr>
              <a:t>         колокольчик</a:t>
            </a:r>
          </a:p>
        </p:txBody>
      </p:sp>
      <p:pic>
        <p:nvPicPr>
          <p:cNvPr id="87059" name="Picture 1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3733800"/>
            <a:ext cx="2209800" cy="187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7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62000" y="457200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800" dirty="0" smtClean="0">
                <a:solidFill>
                  <a:schemeClr val="accent4">
                    <a:lumMod val="95000"/>
                    <a:lumOff val="5000"/>
                  </a:schemeClr>
                </a:solidFill>
                <a:cs typeface="Arial" pitchFamily="34" charset="0"/>
              </a:rPr>
              <a:t>Нерукотворный памятник поэт воздвиг себе сам. А благодарные потомки увековечили его память в бронзе и мраморе. Сколько всего памятников Пушкину точно не подсчитано – разные источники дают разные цифры - до 300 в России, Ближнем и Дальнем зарубежье. </a:t>
            </a:r>
            <a:endParaRPr lang="en-US" sz="1800" dirty="0" smtClean="0">
              <a:solidFill>
                <a:schemeClr val="accent4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 indent="457200" algn="just"/>
            <a:r>
              <a:rPr lang="ru-RU" sz="1800" dirty="0" smtClean="0">
                <a:solidFill>
                  <a:schemeClr val="accent4">
                    <a:lumMod val="95000"/>
                    <a:lumOff val="5000"/>
                  </a:schemeClr>
                </a:solidFill>
                <a:cs typeface="Arial" pitchFamily="34" charset="0"/>
              </a:rPr>
              <a:t>Памятники </a:t>
            </a:r>
            <a:r>
              <a:rPr lang="ru-RU" sz="1800" dirty="0" smtClean="0">
                <a:solidFill>
                  <a:schemeClr val="accent4">
                    <a:lumMod val="95000"/>
                    <a:lumOff val="5000"/>
                  </a:schemeClr>
                </a:solidFill>
                <a:cs typeface="Arial" pitchFamily="34" charset="0"/>
              </a:rPr>
              <a:t>Пушкину есть самые разные – от скромных "стандартных" бюстов до великих творений знаменитых скульпторов, хорошо всем знакомые и почти неизвестные… У каждого из них своя история… А все вместе они – наша культура, наша дань Поэту, наша память. </a:t>
            </a:r>
            <a:endParaRPr lang="ru-RU" sz="1800" dirty="0">
              <a:solidFill>
                <a:schemeClr val="accent4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pic>
        <p:nvPicPr>
          <p:cNvPr id="37892" name="Picture 4" descr="https://i1.photo.2gis.com/images/geo/38/5348024569681046_2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048000"/>
            <a:ext cx="3135086" cy="24384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09800" y="5486400"/>
            <a:ext cx="2362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Памятник поэту работы М. К. Аникушина и В. </a:t>
            </a:r>
            <a:r>
              <a:rPr lang="ru-RU" sz="1100" i="1" dirty="0" smtClean="0">
                <a:solidFill>
                  <a:schemeClr val="bg1"/>
                </a:solidFill>
              </a:rPr>
              <a:t>А. </a:t>
            </a:r>
            <a:r>
              <a:rPr lang="ru-RU" sz="1100" i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Петрова . Санкт-Петербург, площадь Искусств</a:t>
            </a:r>
            <a:endParaRPr lang="ru-RU" sz="1100" i="1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38800" y="5638800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Памятник А.С. Пушкину работы А.М. Опекушина. Москва. Пушкинская площадь </a:t>
            </a:r>
            <a:endParaRPr lang="ru-RU" sz="12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 descr="https://b1.m24.ru/c/958832.jpg"/>
          <p:cNvPicPr>
            <a:picLocks noChangeAspect="1" noChangeArrowheads="1"/>
          </p:cNvPicPr>
          <p:nvPr/>
        </p:nvPicPr>
        <p:blipFill>
          <a:blip r:embed="rId4" cstate="print"/>
          <a:srcRect l="10101" r="13131"/>
          <a:stretch>
            <a:fillRect/>
          </a:stretch>
        </p:blipFill>
        <p:spPr bwMode="auto">
          <a:xfrm>
            <a:off x="5410200" y="2971800"/>
            <a:ext cx="3013779" cy="268106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0" y="2362200"/>
            <a:ext cx="625408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57600" y="1143000"/>
            <a:ext cx="4648200" cy="3382963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dirty="0"/>
              <a:t>    </a:t>
            </a:r>
            <a:r>
              <a:rPr lang="ru-RU" i="1" dirty="0" smtClean="0">
                <a:latin typeface="Monotype Corsiva" pitchFamily="66" charset="0"/>
              </a:rPr>
              <a:t>Идут </a:t>
            </a:r>
            <a:r>
              <a:rPr lang="ru-RU" i="1" dirty="0">
                <a:latin typeface="Monotype Corsiva" pitchFamily="66" charset="0"/>
              </a:rPr>
              <a:t>и идут годы, а  </a:t>
            </a:r>
            <a:r>
              <a:rPr lang="ru-RU" i="1" dirty="0" smtClean="0">
                <a:latin typeface="Monotype Corsiva" pitchFamily="66" charset="0"/>
              </a:rPr>
              <a:t>                  </a:t>
            </a:r>
            <a:r>
              <a:rPr lang="ru-RU" i="1" dirty="0">
                <a:latin typeface="Monotype Corsiva" pitchFamily="66" charset="0"/>
              </a:rPr>
              <a:t>пушкинские  строки бегут</a:t>
            </a:r>
            <a:r>
              <a:rPr lang="ru-RU" i="1" dirty="0" smtClean="0">
                <a:latin typeface="Monotype Corsiva" pitchFamily="66" charset="0"/>
              </a:rPr>
              <a:t>, словно          </a:t>
            </a:r>
            <a:r>
              <a:rPr lang="ru-RU" i="1" dirty="0">
                <a:latin typeface="Monotype Corsiva" pitchFamily="66" charset="0"/>
              </a:rPr>
              <a:t>волны, сквозь время, радуют нас, дарят нам силу, красоту и учат любить жизнь – любить друзей, свой народ и родную землю</a:t>
            </a:r>
            <a:r>
              <a:rPr lang="ru-RU" i="1" dirty="0" smtClean="0">
                <a:latin typeface="Monotype Corsiva" pitchFamily="66" charset="0"/>
              </a:rPr>
              <a:t>.</a:t>
            </a:r>
            <a:endParaRPr lang="ru-RU" i="1" dirty="0">
              <a:latin typeface="Monotype Corsiva" pitchFamily="66" charset="0"/>
            </a:endParaRPr>
          </a:p>
        </p:txBody>
      </p:sp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219200"/>
            <a:ext cx="29718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733800" y="3657600"/>
            <a:ext cx="4648200" cy="251460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400" dirty="0"/>
              <a:t>    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 феврале 1837 года в пятом часу пополудни на окраине Петербурга, близ Чёрной речки, прозвучал выстрел…</a:t>
            </a:r>
          </a:p>
          <a:p>
            <a:pPr algn="just">
              <a:buFontTx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10 февраля в два часа сорок пять минут 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России не стало ПУШКИНА…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011-021-Duel-Pushkina-s-Dantesom-sostojalas-27-janvarja-1837-goda-okolo-5-chas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609600"/>
            <a:ext cx="3269105" cy="249269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Рисунок 5" descr="81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3657600"/>
            <a:ext cx="2153076" cy="1651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Рисунок 6" descr="365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533400"/>
            <a:ext cx="1981200" cy="26416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315599" y="3276600"/>
            <a:ext cx="2746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i="1" dirty="0" smtClean="0"/>
              <a:t>Пушкин на руках у своего дядьки </a:t>
            </a:r>
          </a:p>
          <a:p>
            <a:pPr algn="ctr"/>
            <a:r>
              <a:rPr lang="ru-RU" sz="1400" i="1" dirty="0" smtClean="0"/>
              <a:t>Никиты Козлова</a:t>
            </a:r>
            <a:endParaRPr lang="ru-RU" sz="14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81200" y="3200400"/>
            <a:ext cx="6705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/>
              <a:t>Дуэль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09800" y="5410200"/>
            <a:ext cx="13151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/>
              <a:t>Жорж Дантес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685800"/>
            <a:ext cx="6248400" cy="639762"/>
          </a:xfrm>
        </p:spPr>
        <p:txBody>
          <a:bodyPr/>
          <a:lstStyle/>
          <a:p>
            <a:r>
              <a:rPr lang="ru-RU" sz="3600" b="1" i="1" dirty="0">
                <a:solidFill>
                  <a:srgbClr val="003300"/>
                </a:solidFill>
                <a:latin typeface="Times New Roman" pitchFamily="18" charset="0"/>
              </a:rPr>
              <a:t>Пушкин-ребёнок</a:t>
            </a:r>
            <a:br>
              <a:rPr lang="ru-RU" sz="3600" b="1" i="1" dirty="0">
                <a:solidFill>
                  <a:srgbClr val="003300"/>
                </a:solidFill>
                <a:latin typeface="Times New Roman" pitchFamily="18" charset="0"/>
              </a:rPr>
            </a:br>
            <a:endParaRPr lang="ru-RU" sz="3600" b="1" i="1" dirty="0">
              <a:solidFill>
                <a:srgbClr val="003300"/>
              </a:solidFill>
              <a:latin typeface="Times New Roman" pitchFamily="18" charset="0"/>
            </a:endParaRPr>
          </a:p>
        </p:txBody>
      </p:sp>
      <p:pic>
        <p:nvPicPr>
          <p:cNvPr id="118790" name="Picture 6" descr="Пушкин ребенок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863" t="1865" r="5167" b="3030"/>
          <a:stretch>
            <a:fillRect/>
          </a:stretch>
        </p:blipFill>
        <p:spPr>
          <a:xfrm>
            <a:off x="914400" y="914400"/>
            <a:ext cx="2432424" cy="3352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1143000" y="4419600"/>
            <a:ext cx="1905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800" b="1" dirty="0">
                <a:latin typeface="Arial" charset="0"/>
              </a:rPr>
              <a:t>   </a:t>
            </a:r>
            <a:r>
              <a:rPr lang="ru-RU" sz="2400" b="1" dirty="0"/>
              <a:t>1800 - 1802</a:t>
            </a:r>
          </a:p>
        </p:txBody>
      </p:sp>
      <p:pic>
        <p:nvPicPr>
          <p:cNvPr id="1935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676400"/>
            <a:ext cx="1774685" cy="27620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9354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2438400"/>
            <a:ext cx="1764709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3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dirty="0"/>
              <a:t>            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</a:rPr>
              <a:t>Родители</a:t>
            </a:r>
            <a:endParaRPr lang="ru-RU" sz="3600" b="1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971" name="Rectangle 11"/>
          <p:cNvSpPr>
            <a:spLocks noGrp="1" noChangeArrowheads="1"/>
          </p:cNvSpPr>
          <p:nvPr>
            <p:ph type="body" sz="half" idx="3"/>
          </p:nvPr>
        </p:nvSpPr>
        <p:spPr>
          <a:xfrm>
            <a:off x="2971800" y="1219200"/>
            <a:ext cx="5410200" cy="1981200"/>
          </a:xfrm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sz="1200" dirty="0">
                <a:latin typeface="Times New Roman" pitchFamily="18" charset="0"/>
              </a:rPr>
              <a:t>                     </a:t>
            </a:r>
            <a:r>
              <a:rPr lang="ru-RU" sz="2400" b="1" dirty="0">
                <a:latin typeface="Times New Roman" pitchFamily="18" charset="0"/>
              </a:rPr>
              <a:t>Сергей Львович Пушкин</a:t>
            </a:r>
            <a:r>
              <a:rPr lang="ru-RU" sz="1800" b="1" dirty="0">
                <a:latin typeface="Times New Roman" pitchFamily="18" charset="0"/>
              </a:rPr>
              <a:t> -</a:t>
            </a:r>
            <a:r>
              <a:rPr lang="ru-RU" sz="1800" dirty="0">
                <a:latin typeface="Times New Roman" pitchFamily="18" charset="0"/>
              </a:rPr>
              <a:t> отец поэта. Был потомок знатного рода. Любил литературу, был дружен с известными тогда русскими писателями, собрал большую библиотеку.</a:t>
            </a:r>
            <a:r>
              <a:rPr lang="ru-RU" sz="1200" dirty="0">
                <a:latin typeface="Times New Roman" pitchFamily="18" charset="0"/>
              </a:rPr>
              <a:t>                                                                                         </a:t>
            </a:r>
          </a:p>
          <a:p>
            <a:pPr>
              <a:buFontTx/>
              <a:buNone/>
            </a:pPr>
            <a:endParaRPr lang="ru-RU" sz="1200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1200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1200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1200" dirty="0">
              <a:latin typeface="Times New Roman" pitchFamily="18" charset="0"/>
            </a:endParaRPr>
          </a:p>
        </p:txBody>
      </p:sp>
      <p:pic>
        <p:nvPicPr>
          <p:cNvPr id="40976" name="Picture 1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3276" t="2500"/>
          <a:stretch>
            <a:fillRect/>
          </a:stretch>
        </p:blipFill>
        <p:spPr>
          <a:xfrm>
            <a:off x="914400" y="762000"/>
            <a:ext cx="1942571" cy="2566332"/>
          </a:xfrm>
          <a:ln>
            <a:solidFill>
              <a:schemeClr val="tx1"/>
            </a:solidFill>
          </a:ln>
        </p:spPr>
      </p:pic>
      <p:pic>
        <p:nvPicPr>
          <p:cNvPr id="6" name="Рисунок 5" descr="005.jpg"/>
          <p:cNvPicPr>
            <a:picLocks noChangeAspect="1"/>
          </p:cNvPicPr>
          <p:nvPr/>
        </p:nvPicPr>
        <p:blipFill>
          <a:blip r:embed="rId4" cstate="print"/>
          <a:srcRect l="12500" t="16667" r="50000" b="14444"/>
          <a:stretch>
            <a:fillRect/>
          </a:stretch>
        </p:blipFill>
        <p:spPr>
          <a:xfrm>
            <a:off x="1981200" y="3657600"/>
            <a:ext cx="1905000" cy="2624667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114800" y="44196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400" dirty="0" smtClean="0"/>
              <a:t> </a:t>
            </a:r>
            <a:r>
              <a:rPr lang="ru-RU" sz="2400" b="1" dirty="0" smtClean="0"/>
              <a:t>Надежда Осиповна  Пушкина</a:t>
            </a:r>
            <a:r>
              <a:rPr lang="ru-RU" sz="1800" dirty="0" smtClean="0"/>
              <a:t> – мать поэта. Была образована, остроумна, хороша собой, любила развлечения и блистала на балах.</a:t>
            </a:r>
            <a:r>
              <a:rPr lang="ru-RU" sz="1600" dirty="0" smtClean="0"/>
              <a:t>                               </a:t>
            </a:r>
            <a:r>
              <a:rPr lang="ru-RU" sz="2400" dirty="0" smtClean="0"/>
              <a:t>                            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0"/>
            <a:ext cx="7315200" cy="1143000"/>
          </a:xfrm>
        </p:spPr>
        <p:txBody>
          <a:bodyPr/>
          <a:lstStyle/>
          <a:p>
            <a:r>
              <a:rPr lang="ru-RU" sz="6000" b="1" i="1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sz="6000" b="1" i="1">
                <a:solidFill>
                  <a:schemeClr val="accent2"/>
                </a:solidFill>
                <a:latin typeface="Monotype Corsiva" pitchFamily="66" charset="0"/>
              </a:rPr>
            </a:br>
            <a:endParaRPr lang="ru-RU" sz="6000" i="1">
              <a:solidFill>
                <a:schemeClr val="accent2"/>
              </a:solidFill>
              <a:latin typeface="Monotype Corsiva" pitchFamily="66" charset="0"/>
            </a:endParaRPr>
          </a:p>
        </p:txBody>
      </p:sp>
      <p:sp>
        <p:nvSpPr>
          <p:cNvPr id="53259" name="Rectangle 11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4572000"/>
            <a:ext cx="7086600" cy="914400"/>
          </a:xfrm>
        </p:spPr>
        <p:txBody>
          <a:bodyPr/>
          <a:lstStyle/>
          <a:p>
            <a:pPr>
              <a:buFontTx/>
              <a:buNone/>
            </a:pPr>
            <a:endParaRPr lang="ru-RU" sz="2400" dirty="0"/>
          </a:p>
          <a:p>
            <a:pPr>
              <a:buFontTx/>
              <a:buNone/>
            </a:pPr>
            <a:endParaRPr lang="ru-RU" sz="2400" dirty="0"/>
          </a:p>
          <a:p>
            <a:pPr>
              <a:buFontTx/>
              <a:buNone/>
            </a:pPr>
            <a:endParaRPr lang="ru-RU" sz="2400" dirty="0"/>
          </a:p>
          <a:p>
            <a:pPr algn="ctr">
              <a:buFontTx/>
              <a:buNone/>
            </a:pPr>
            <a:r>
              <a:rPr lang="ru-RU" sz="2000" dirty="0">
                <a:latin typeface="Times New Roman" pitchFamily="18" charset="0"/>
              </a:rPr>
              <a:t>                     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53260" name="Rectangle 12"/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1600201"/>
            <a:ext cx="4495800" cy="3505200"/>
          </a:xfrm>
        </p:spPr>
        <p:txBody>
          <a:bodyPr/>
          <a:lstStyle/>
          <a:p>
            <a:pPr>
              <a:buFontTx/>
              <a:buNone/>
            </a:pPr>
            <a:endParaRPr lang="ru-RU" sz="2800" dirty="0"/>
          </a:p>
          <a:p>
            <a:pPr>
              <a:buFontTx/>
              <a:buNone/>
            </a:pPr>
            <a:endParaRPr lang="ru-RU" sz="2800" dirty="0"/>
          </a:p>
          <a:p>
            <a:pPr>
              <a:buFontTx/>
              <a:buNone/>
            </a:pPr>
            <a:endParaRPr lang="ru-RU" sz="2800" dirty="0"/>
          </a:p>
          <a:p>
            <a:pPr>
              <a:buFontTx/>
              <a:buNone/>
            </a:pPr>
            <a:endParaRPr lang="ru-RU" sz="2800" dirty="0"/>
          </a:p>
          <a:p>
            <a:pPr>
              <a:buFontTx/>
              <a:buNone/>
            </a:pPr>
            <a:endParaRPr lang="ru-RU" sz="2800" dirty="0"/>
          </a:p>
          <a:p>
            <a:pPr>
              <a:buFontTx/>
              <a:buNone/>
            </a:pPr>
            <a:r>
              <a:rPr lang="ru-RU" sz="2800" dirty="0"/>
              <a:t>                            </a:t>
            </a:r>
            <a:endParaRPr lang="ru-RU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81200"/>
            <a:ext cx="3193539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2362200" y="5334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 i="1" dirty="0">
                <a:solidFill>
                  <a:schemeClr val="accent2"/>
                </a:solidFill>
                <a:latin typeface="Arial" charset="0"/>
              </a:rPr>
              <a:t>       </a:t>
            </a:r>
            <a:r>
              <a:rPr lang="ru-RU" sz="3600" b="1" i="1" dirty="0" smtClean="0">
                <a:cs typeface="Times New Roman" pitchFamily="18" charset="0"/>
              </a:rPr>
              <a:t>Лицей</a:t>
            </a:r>
            <a:endParaRPr lang="ru-RU" sz="3600" b="1" i="1" dirty="0">
              <a:cs typeface="Times New Roman" pitchFamily="18" charset="0"/>
            </a:endParaRPr>
          </a:p>
        </p:txBody>
      </p:sp>
      <p:pic>
        <p:nvPicPr>
          <p:cNvPr id="12" name="Рисунок 11" descr="0007-016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219200"/>
            <a:ext cx="3695700" cy="20942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4267200" y="3810000"/>
            <a:ext cx="45720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1800" b="1" i="1" dirty="0" smtClean="0"/>
              <a:t>…Куда бы нас не бросила судьбина</a:t>
            </a:r>
          </a:p>
          <a:p>
            <a:pPr>
              <a:buFontTx/>
              <a:buNone/>
            </a:pPr>
            <a:r>
              <a:rPr lang="ru-RU" sz="1800" b="1" i="1" dirty="0" smtClean="0"/>
              <a:t>И счастье куда б ни повело,</a:t>
            </a:r>
          </a:p>
          <a:p>
            <a:pPr>
              <a:buFontTx/>
              <a:buNone/>
            </a:pPr>
            <a:r>
              <a:rPr lang="ru-RU" sz="1800" b="1" i="1" dirty="0" smtClean="0"/>
              <a:t>Всё те же мы: нам целый мир чужбина;</a:t>
            </a:r>
          </a:p>
          <a:p>
            <a:pPr>
              <a:buFontTx/>
              <a:buNone/>
            </a:pPr>
            <a:r>
              <a:rPr lang="ru-RU" sz="1800" b="1" i="1" dirty="0" smtClean="0"/>
              <a:t>Отечество нам Царское Село.</a:t>
            </a:r>
            <a:r>
              <a:rPr lang="ru-RU" sz="2000" dirty="0" smtClean="0"/>
              <a:t>                          </a:t>
            </a:r>
          </a:p>
          <a:p>
            <a:pPr>
              <a:buFontTx/>
              <a:buNone/>
            </a:pPr>
            <a:r>
              <a:rPr lang="ru-RU" sz="3200" dirty="0" smtClean="0"/>
              <a:t>                        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8614" name="Rectangle 6"/>
          <p:cNvSpPr>
            <a:spLocks noGrp="1" noChangeArrowheads="1"/>
          </p:cNvSpPr>
          <p:nvPr>
            <p:ph type="title"/>
          </p:nvPr>
        </p:nvSpPr>
        <p:spPr>
          <a:xfrm>
            <a:off x="4191000" y="304800"/>
            <a:ext cx="3962400" cy="685800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</a:rPr>
              <a:t>Няня </a:t>
            </a:r>
            <a:endParaRPr lang="ru-RU" sz="3600" b="1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8619" name="Rectangle 11"/>
          <p:cNvSpPr>
            <a:spLocks noGrp="1" noChangeArrowheads="1"/>
          </p:cNvSpPr>
          <p:nvPr>
            <p:ph type="body" sz="half" idx="3"/>
          </p:nvPr>
        </p:nvSpPr>
        <p:spPr>
          <a:xfrm>
            <a:off x="3505200" y="990600"/>
            <a:ext cx="5410200" cy="5410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400" dirty="0"/>
              <a:t>        </a:t>
            </a:r>
            <a:r>
              <a:rPr lang="ru-RU" sz="2400" dirty="0">
                <a:latin typeface="Times New Roman" pitchFamily="18" charset="0"/>
              </a:rPr>
              <a:t>Бабушка поэта и крепостная няня Арина Родионовна Матвеева стали настоящими воспитательницами и самыми близкими его сердцу людьми.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latin typeface="Times New Roman" pitchFamily="18" charset="0"/>
              </a:rPr>
              <a:t>         Няня – простая русская женщина, мастерица народной речи, знаток русских былин и пословиц.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latin typeface="Times New Roman" pitchFamily="18" charset="0"/>
              </a:rPr>
              <a:t>          Арина Родионовна первая познакомила Пушкина с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latin typeface="Times New Roman" pitchFamily="18" charset="0"/>
              </a:rPr>
              <a:t>     русскими сказками. Многие рассказы он записывал,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latin typeface="Times New Roman" pitchFamily="18" charset="0"/>
              </a:rPr>
              <a:t>     а потом использовал в своих сказках.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latin typeface="Times New Roman" pitchFamily="18" charset="0"/>
              </a:rPr>
              <a:t>          </a:t>
            </a:r>
          </a:p>
        </p:txBody>
      </p:sp>
      <p:pic>
        <p:nvPicPr>
          <p:cNvPr id="68620" name="Рисунок 7" descr="Рисунок3_0.tmp"/>
          <p:cNvPicPr>
            <a:picLocks noChangeAspect="1"/>
          </p:cNvPicPr>
          <p:nvPr/>
        </p:nvPicPr>
        <p:blipFill>
          <a:blip r:embed="rId4" cstate="print"/>
          <a:srcRect l="2944" t="2439" r="2846" b="2439"/>
          <a:stretch>
            <a:fillRect/>
          </a:stretch>
        </p:blipFill>
        <p:spPr bwMode="auto">
          <a:xfrm>
            <a:off x="914400" y="1371600"/>
            <a:ext cx="24384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86800" cy="5029200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                                   </a:t>
            </a:r>
          </a:p>
          <a:p>
            <a:pPr>
              <a:buFontTx/>
              <a:buNone/>
            </a:pPr>
            <a:endParaRPr lang="ru-RU"/>
          </a:p>
          <a:p>
            <a:pPr>
              <a:buFontTx/>
              <a:buNone/>
            </a:pPr>
            <a:endParaRPr lang="ru-RU"/>
          </a:p>
          <a:p>
            <a:pPr>
              <a:buFontTx/>
              <a:buNone/>
            </a:pPr>
            <a:endParaRPr lang="ru-RU"/>
          </a:p>
          <a:p>
            <a:pPr>
              <a:buFontTx/>
              <a:buNone/>
            </a:pPr>
            <a:endParaRPr lang="ru-RU" sz="2400">
              <a:latin typeface="Times New Roman" pitchFamily="18" charset="0"/>
            </a:endParaRPr>
          </a:p>
        </p:txBody>
      </p:sp>
      <p:pic>
        <p:nvPicPr>
          <p:cNvPr id="80907" name="Picture 11"/>
          <p:cNvPicPr>
            <a:picLocks noChangeAspect="1" noChangeArrowheads="1"/>
          </p:cNvPicPr>
          <p:nvPr/>
        </p:nvPicPr>
        <p:blipFill>
          <a:blip r:embed="rId3" cstate="print">
            <a:lum bright="12000" contrast="12000"/>
          </a:blip>
          <a:srcRect/>
          <a:stretch>
            <a:fillRect/>
          </a:stretch>
        </p:blipFill>
        <p:spPr bwMode="auto">
          <a:xfrm>
            <a:off x="914400" y="762000"/>
            <a:ext cx="2549458" cy="2819400"/>
          </a:xfrm>
          <a:prstGeom prst="rect">
            <a:avLst/>
          </a:prstGeom>
          <a:noFill/>
          <a:ln w="28575">
            <a:solidFill>
              <a:srgbClr val="666699"/>
            </a:solidFill>
            <a:miter lim="800000"/>
            <a:headEnd/>
            <a:tailEnd/>
          </a:ln>
          <a:effectLst/>
        </p:spPr>
      </p:pic>
      <p:sp>
        <p:nvSpPr>
          <p:cNvPr id="80908" name="Rectangle 12"/>
          <p:cNvSpPr>
            <a:spLocks noChangeArrowheads="1"/>
          </p:cNvSpPr>
          <p:nvPr/>
        </p:nvSpPr>
        <p:spPr bwMode="auto">
          <a:xfrm>
            <a:off x="914400" y="3810000"/>
            <a:ext cx="25490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dirty="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ru-RU" sz="2000" dirty="0"/>
              <a:t>Бюро А.С. Пушкина</a:t>
            </a:r>
          </a:p>
        </p:txBody>
      </p:sp>
      <p:sp>
        <p:nvSpPr>
          <p:cNvPr id="80910" name="Rectangle 14"/>
          <p:cNvSpPr>
            <a:spLocks noChangeArrowheads="1"/>
          </p:cNvSpPr>
          <p:nvPr/>
        </p:nvSpPr>
        <p:spPr bwMode="auto">
          <a:xfrm>
            <a:off x="3733800" y="1066800"/>
            <a:ext cx="5029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i="1" dirty="0">
                <a:latin typeface="Monotype Corsiva" pitchFamily="66" charset="0"/>
              </a:rPr>
              <a:t>И мысли в голове волнуются в отваге,</a:t>
            </a:r>
          </a:p>
          <a:p>
            <a:r>
              <a:rPr lang="ru-RU" sz="2400" i="1" dirty="0">
                <a:latin typeface="Monotype Corsiva" pitchFamily="66" charset="0"/>
              </a:rPr>
              <a:t>И рифмы лёгкие навстречу им бегут,</a:t>
            </a:r>
          </a:p>
          <a:p>
            <a:r>
              <a:rPr lang="ru-RU" sz="2400" i="1" dirty="0">
                <a:latin typeface="Monotype Corsiva" pitchFamily="66" charset="0"/>
              </a:rPr>
              <a:t>И пальцы просятся к перу, перо – к  </a:t>
            </a:r>
          </a:p>
          <a:p>
            <a:r>
              <a:rPr lang="ru-RU" sz="2400" i="1" dirty="0">
                <a:latin typeface="Monotype Corsiva" pitchFamily="66" charset="0"/>
              </a:rPr>
              <a:t>                                                        бумаге </a:t>
            </a:r>
          </a:p>
          <a:p>
            <a:r>
              <a:rPr lang="ru-RU" sz="2400" i="1" dirty="0">
                <a:latin typeface="Monotype Corsiva" pitchFamily="66" charset="0"/>
              </a:rPr>
              <a:t>Минута – и стихи свободно потекут.</a:t>
            </a:r>
          </a:p>
        </p:txBody>
      </p:sp>
      <p:pic>
        <p:nvPicPr>
          <p:cNvPr id="80911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95960">
            <a:off x="4979356" y="3352930"/>
            <a:ext cx="1881670" cy="2466480"/>
          </a:xfrm>
          <a:prstGeom prst="rect">
            <a:avLst/>
          </a:prstGeom>
          <a:noFill/>
          <a:ln w="28575">
            <a:solidFill>
              <a:srgbClr val="80808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14400" y="685800"/>
            <a:ext cx="74676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cs typeface="Arial" pitchFamily="34" charset="0"/>
              </a:rPr>
              <a:t>10 февраля (29 января по старому стилю) — печальная дата      в российской истории. В этот день в 1837 году от ран, полученных на дуэли, скончался Александр Сергеевич Пушкин. </a:t>
            </a:r>
          </a:p>
          <a:p>
            <a:pPr algn="ctr"/>
            <a:endParaRPr lang="ru-RU" b="1" dirty="0" smtClean="0"/>
          </a:p>
        </p:txBody>
      </p:sp>
      <p:pic>
        <p:nvPicPr>
          <p:cNvPr id="7" name="Рисунок 6" descr="https://imgprx.livejournal.net/49563adada6350ba010c171314e49e69ee5ecb41/X-gO83ba3GmQfTKFcMXIdt6PNdsMepB2Ek5BGXFNJcNxXhSfucq9802HT2Vv6YX4izJdPnjGPKygb5kwATxjXQ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438400"/>
            <a:ext cx="4692352" cy="28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895600" y="5562600"/>
            <a:ext cx="32921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cs typeface="Arial" pitchFamily="34" charset="0"/>
              </a:rPr>
              <a:t>Белюкин Д.А. Смерть Пушкина</a:t>
            </a:r>
            <a:endParaRPr lang="ru-RU" sz="1600" i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2392</TotalTime>
  <Words>698</Words>
  <Application>Microsoft Office PowerPoint</Application>
  <PresentationFormat>Экран (4:3)</PresentationFormat>
  <Paragraphs>100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Оформление по умолчанию</vt:lpstr>
      <vt:lpstr>Слайд 1</vt:lpstr>
      <vt:lpstr>Слайд 2</vt:lpstr>
      <vt:lpstr>Слайд 3</vt:lpstr>
      <vt:lpstr>Пушкин-ребёнок </vt:lpstr>
      <vt:lpstr>             Родители</vt:lpstr>
      <vt:lpstr> </vt:lpstr>
      <vt:lpstr>Няня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</vt:lpstr>
      <vt:lpstr>Личные вещи поэта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ok</cp:lastModifiedBy>
  <cp:revision>84</cp:revision>
  <cp:lastPrinted>1601-01-01T00:00:00Z</cp:lastPrinted>
  <dcterms:created xsi:type="dcterms:W3CDTF">1601-01-01T00:00:00Z</dcterms:created>
  <dcterms:modified xsi:type="dcterms:W3CDTF">2026-02-09T09:45:21Z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