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82" r:id="rId4"/>
    <p:sldId id="283" r:id="rId5"/>
    <p:sldId id="259" r:id="rId6"/>
    <p:sldId id="261" r:id="rId7"/>
    <p:sldId id="260" r:id="rId8"/>
    <p:sldId id="274" r:id="rId9"/>
    <p:sldId id="275" r:id="rId10"/>
    <p:sldId id="276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3" r:id="rId19"/>
    <p:sldId id="272" r:id="rId20"/>
    <p:sldId id="280" r:id="rId21"/>
    <p:sldId id="278" r:id="rId22"/>
    <p:sldId id="279" r:id="rId23"/>
    <p:sldId id="32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3300"/>
    <a:srgbClr val="CCFF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33E83-DF14-4BBF-83CB-7C654AE8C92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32814-8F5D-4B56-90CB-3334DBFE6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DD48-C7F4-4705-A82D-5ADEDA90B0AC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png"/><Relationship Id="rId7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59.jpeg"/><Relationship Id="rId10" Type="http://schemas.openxmlformats.org/officeDocument/2006/relationships/image" Target="../media/image63.jpeg"/><Relationship Id="rId4" Type="http://schemas.openxmlformats.org/officeDocument/2006/relationships/slide" Target="slide11.xml"/><Relationship Id="rId9" Type="http://schemas.openxmlformats.org/officeDocument/2006/relationships/hyperlink" Target="http://ru.wikipedia.org/wiki/%D0%98%D0%B7%D0%BE%D0%B1%D1%80%D0%B0%D0%B6%D0%B5%D0%BD%D0%B8%D0%B5:Ursus_maritinus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204864"/>
            <a:ext cx="820891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u="none" strike="noStrike" kern="1200" spc="5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Заповедные</a:t>
            </a:r>
            <a:r>
              <a:rPr kumimoji="0" lang="ru-RU" sz="4800" b="1" i="0" u="none" strike="noStrike" kern="1200" spc="50" normalizeH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места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50" baseline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России</a:t>
            </a:r>
            <a:endParaRPr kumimoji="0" lang="ru-RU" sz="4800" b="1" i="0" u="none" strike="noStrike" kern="1200" spc="5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im4-tub-ru.yandex.net/i?id=268325686-43-72&amp;n=2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6452" b="6452"/>
          <a:stretch>
            <a:fillRect/>
          </a:stretch>
        </p:blipFill>
        <p:spPr bwMode="auto">
          <a:xfrm>
            <a:off x="6012160" y="548680"/>
            <a:ext cx="2535393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http://im7-tub-ru.yandex.net/i?id=156417538-2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2492680" cy="19888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6" descr="http://im7-tub-ru.yandex.net/i?id=423390892-7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84984"/>
            <a:ext cx="2688299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24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11 января – Всероссийский День заповедников и национальных парков </a:t>
            </a:r>
            <a:endParaRPr lang="ru-RU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517232"/>
            <a:ext cx="2465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онлайн</a:t>
            </a:r>
            <a:r>
              <a:rPr lang="ru-RU" b="1" dirty="0" smtClean="0"/>
              <a:t> - информация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     Животный мир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941168"/>
            <a:ext cx="5112568" cy="923330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j-lt"/>
              </a:rPr>
              <a:t>Здесь проживает 50 видов рыб, 250 видов птиц. Это крупный центр кольцевания птиц.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+mj-lt"/>
              </a:rPr>
              <a:t>27 видов птиц занесены в Красную книгу.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348880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цапля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52" name="Picture 4" descr="http://im6-tub-ru.yandex.net/i?id=482274021-68-72&amp;n=21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699792" y="1052736"/>
            <a:ext cx="2160240" cy="16201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699792" y="2708920"/>
            <a:ext cx="222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розовый пеликан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54" name="Picture 6" descr="http://im0-tub-ru.yandex.net/i?id=38710226-3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2096873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7656" name="Picture 8" descr="http://im7-tub-ru.yandex.net/i?id=669362432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052736"/>
            <a:ext cx="1806699" cy="16227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004048" y="2636912"/>
            <a:ext cx="2016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чёрный коршун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58" name="Picture 10" descr="http://im0-tub-ru.yandex.net/i?id=46370730-63-72&amp;n=21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467544" y="2708920"/>
            <a:ext cx="2160240" cy="16365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115616" y="4365104"/>
            <a:ext cx="936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фазан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60" name="Picture 12" descr="http://im5-tub-ru.yandex.net/i?id=554722397-2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76672"/>
            <a:ext cx="1368152" cy="2072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020272" y="2636912"/>
            <a:ext cx="1805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ушастая сова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62" name="Picture 14" descr="http://im3-tub-ru.yandex.net/i?id=25957677-6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212976"/>
            <a:ext cx="2376264" cy="1108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5076056" y="4365104"/>
            <a:ext cx="853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сазан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64" name="Picture 16" descr="http://im2-tub-ru.yandex.net/i?id=262608815-32-72&amp;n=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364088" y="4869160"/>
            <a:ext cx="1863173" cy="114071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164288" y="5445224"/>
            <a:ext cx="167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краснопёрка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66" name="Picture 18" descr="http://im3-tub-ru.yandex.net/i?id=17735265-60-72&amp;n=21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6372200" y="3068960"/>
            <a:ext cx="2232248" cy="16741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7380312" y="4797152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осётр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983760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Большой </a:t>
            </a: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Арктический</a:t>
            </a:r>
            <a:b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заповедник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im5-tub-ru.yandex.net/i?id=135489914-52-72&amp;n=2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619672" y="1196752"/>
            <a:ext cx="2872639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3717032"/>
            <a:ext cx="5112568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Крупнейший заповедник России, второй в мире, расположен на полуострове Таймыр и берегах Северного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Ледовитого океана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492" name="Picture 12" descr="http://im1-tub-ru.yandex.net/i?id=141019634-28-72&amp;n=2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561715" y="1275683"/>
            <a:ext cx="2797025" cy="19423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490" name="Picture 10" descr="http://im6-tub-ru.yandex.net/i?id=362434718-1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73016"/>
            <a:ext cx="3096344" cy="20642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Растительный мир</a:t>
            </a:r>
            <a:endParaRPr lang="ru-RU" sz="3600" dirty="0"/>
          </a:p>
        </p:txBody>
      </p:sp>
      <p:pic>
        <p:nvPicPr>
          <p:cNvPr id="22530" name="Picture 2" descr="http://im5-tub-ru.yandex.net/i?id=337279945-38-72&amp;n=2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31640" y="1412776"/>
            <a:ext cx="2386826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2" name="Picture 4" descr="http://im0-tub-ru.yandex.net/i?id=356725650-41-72&amp;n=2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868144" y="3140968"/>
            <a:ext cx="2614110" cy="1742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4" name="Picture 6" descr="http://im4-tub-ru.yandex.net/i?id=40323124-17-72&amp;n=21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372200" y="1484784"/>
            <a:ext cx="2473235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8" name="Picture 10" descr="http://im4-tub-ru.yandex.net/i?id=409481684-2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212976"/>
            <a:ext cx="3024336" cy="16769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979712" y="5229200"/>
            <a:ext cx="5688632" cy="830997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Основной растительностью в этой районе являются мхи и лишайники. 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2536" name="Picture 8" descr="http://im4-tub-ru.yandex.net/i?id=30809046-19-72&amp;n=21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3923928" y="1412776"/>
            <a:ext cx="21336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Животный мир</a:t>
            </a:r>
            <a:endParaRPr lang="ru-RU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1714696" cy="12961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5517232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песец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белая сов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196752"/>
            <a:ext cx="1203127" cy="14105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2708920"/>
            <a:ext cx="1585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белая сова 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1506" name="Picture 2" descr="http://im2-tub-ru.yandex.net/i?id=43585371-14-72&amp;n=21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t="17294"/>
          <a:stretch>
            <a:fillRect/>
          </a:stretch>
        </p:blipFill>
        <p:spPr bwMode="auto">
          <a:xfrm>
            <a:off x="3871965" y="2671366"/>
            <a:ext cx="1557889" cy="9291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995936" y="3717032"/>
            <a:ext cx="120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лемминг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1508" name="Picture 4" descr="http://im1-tub-ru.yandex.net/i?id=20920774-63-72&amp;n=21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2787" t="7692" r="19175"/>
          <a:stretch>
            <a:fillRect/>
          </a:stretch>
        </p:blipFill>
        <p:spPr bwMode="auto">
          <a:xfrm>
            <a:off x="3851920" y="1052736"/>
            <a:ext cx="1512168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510" name="Picture 6" descr="http://im0-tub-ru.yandex.net/i?id=169028449-63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140968"/>
            <a:ext cx="2304256" cy="15293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4797152"/>
            <a:ext cx="3600400" cy="1323439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Белая и розовая чайки - редкие, малоизученные виды, занесены в Красную книгу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2" name="Picture 5" descr="Белый медведь">
            <a:hlinkClick r:id="rId9" tooltip="Белый медведь"/>
          </p:cNvPr>
          <p:cNvPicPr>
            <a:picLocks noChangeAspect="1" noChangeArrowheads="1"/>
          </p:cNvPicPr>
          <p:nvPr/>
        </p:nvPicPr>
        <p:blipFill>
          <a:blip r:embed="rId10" cstate="print"/>
          <a:srcRect l="13704" r="5785"/>
          <a:stretch>
            <a:fillRect/>
          </a:stretch>
        </p:blipFill>
        <p:spPr bwMode="auto">
          <a:xfrm>
            <a:off x="6444208" y="980728"/>
            <a:ext cx="2385246" cy="17190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1512" name="Picture 8" descr="http://im6-tub-ru.yandex.net/i?id=276265249-61-72&amp;n=21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6228184" y="3284984"/>
            <a:ext cx="2289854" cy="17705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6588224" y="5229200"/>
            <a:ext cx="21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северный олень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2780928"/>
            <a:ext cx="2034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белые медведи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23560" name="Picture 8" descr="http://im5-tub-ru.yandex.net/i?id=331416168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7883">
            <a:off x="4970252" y="2383858"/>
            <a:ext cx="2216300" cy="14775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cs typeface="Arial" pitchFamily="34" charset="0"/>
              </a:rPr>
              <a:t>Галичья</a:t>
            </a: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 гора</a:t>
            </a:r>
            <a:endParaRPr lang="ru-RU" sz="3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365104"/>
            <a:ext cx="7560840" cy="1631216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indent="457200"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самый маленький заповедник, расположен в Липецкой области. Охраняет разнотравные, ковыльные степи и животных –  опылителей.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единственный из заповедников России, полностью огороженный забором (во избежание заходов скота).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://im4-tub-ru.yandex.net/i?id=306967154-34-72&amp;n=2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115616" y="1412776"/>
            <a:ext cx="3287405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3558" name="Picture 6" descr="http://im7-tub-ru.yandex.net/i?id=121483285-1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1038">
            <a:off x="6588067" y="681963"/>
            <a:ext cx="2168084" cy="16260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Растительный мир</a:t>
            </a:r>
            <a:endParaRPr lang="ru-RU" sz="2400" dirty="0"/>
          </a:p>
        </p:txBody>
      </p:sp>
      <p:pic>
        <p:nvPicPr>
          <p:cNvPr id="25602" name="Picture 2" descr="http://im5-tub-ru.yandex.net/i?id=126380459-02-72&amp;n=21"/>
          <p:cNvPicPr>
            <a:picLocks noChangeAspect="1" noChangeArrowheads="1"/>
          </p:cNvPicPr>
          <p:nvPr/>
        </p:nvPicPr>
        <p:blipFill>
          <a:blip r:embed="rId3" cstate="print"/>
          <a:srcRect l="13043" r="11957"/>
          <a:stretch>
            <a:fillRect/>
          </a:stretch>
        </p:blipFill>
        <p:spPr bwMode="auto">
          <a:xfrm rot="657017">
            <a:off x="877490" y="2902841"/>
            <a:ext cx="1419667" cy="14196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 rot="556453">
            <a:off x="539552" y="4365104"/>
            <a:ext cx="1373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златоцвет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708920"/>
            <a:ext cx="1602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гусиный лук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im5-tub-ru.yandex.net/i?id=359801201-4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052736"/>
            <a:ext cx="1968219" cy="1476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 rot="695257">
            <a:off x="6902552" y="4425897"/>
            <a:ext cx="1362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сон-трава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 descr="http://im6-tub-ru.yandex.net/i?id=367263044-24-72&amp;n=21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651685">
            <a:off x="6949492" y="3199288"/>
            <a:ext cx="1646480" cy="11487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 rot="20646841">
            <a:off x="2267744" y="2564904"/>
            <a:ext cx="109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фиалка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5608" name="Picture 8" descr="http://im3-tub-ru.yandex.net/i?id=486788680-3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89554">
            <a:off x="1343310" y="992397"/>
            <a:ext cx="1512168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 rot="20924933">
            <a:off x="4528982" y="3527115"/>
            <a:ext cx="1045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ковыль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0" name="Picture 10" descr="http://im5-tub-ru.yandex.net/i?id=143277761-1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46803">
            <a:off x="3110259" y="3263403"/>
            <a:ext cx="1265859" cy="12658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300192" y="2636912"/>
            <a:ext cx="2416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горицвет весенний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5612" name="Picture 12" descr="http://im5-tub-ru.yandex.net/i?id=142858756-65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836712"/>
            <a:ext cx="2256251" cy="1692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115616" y="4941168"/>
            <a:ext cx="7128792" cy="1323439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+mj-lt"/>
              </a:rPr>
              <a:t>Галичью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 Гору часто называют «живым музеем» растений. Заповедник насчитывает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40 видов редких растений и животных, занесённых в Красную книгу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Животный мир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293096"/>
            <a:ext cx="126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жук-олень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im5-tub-ru.yandex.net/i?id=87061633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1920213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4582" name="Picture 6" descr="http://im7-tub-ru.yandex.net/i?id=115618283-2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80728"/>
            <a:ext cx="2016224" cy="13873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2420888"/>
            <a:ext cx="1782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жук-отшельник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276872"/>
            <a:ext cx="108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аполлон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492896"/>
            <a:ext cx="96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махаон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584" name="Picture 8" descr="http://im3-tub-ru.yandex.net/i?id=368017246-0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5113">
            <a:off x="2770716" y="1078449"/>
            <a:ext cx="1920213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4586" name="Picture 10" descr="http://im3-tub-ru.yandex.net/i?id=123872884-3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56529">
            <a:off x="425786" y="716953"/>
            <a:ext cx="215265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059832" y="4293096"/>
            <a:ext cx="1367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медведица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588" name="Picture 12" descr="http://im1-tub-ru.yandex.net/i?id=32144863-2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852936"/>
            <a:ext cx="19050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115616" y="4221088"/>
            <a:ext cx="788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совка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590" name="Picture 14" descr="http://im0-tub-ru.yandex.net/i?id=194359946-11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852936"/>
            <a:ext cx="215265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95536" y="4869160"/>
            <a:ext cx="5688632" cy="1015663"/>
          </a:xfrm>
          <a:prstGeom prst="rect">
            <a:avLst/>
          </a:prstGeom>
          <a:solidFill>
            <a:srgbClr val="CCFF99"/>
          </a:solidFill>
          <a:ln w="28575"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Галичья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Гора – это и царство насекомых. В заповеднике создан питомник редких видов хищных птиц, занесённых в Красную книгу.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620" name="Picture 44" descr="http://upload.wikimedia.org/wikipedia/commons/thumb/6/62/%D0%A5%D0%B8%D1%89%D0%BD%D0%B0%D1%8F_%D0%BF%D1%82%D0%B8%D1%86%D0%B02.jpg/200px-%D0%A5%D0%B8%D1%89%D0%BD%D0%B0%D1%8F_%D0%BF%D1%82%D0%B8%D1%86%D0%B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420888"/>
            <a:ext cx="1584176" cy="19168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6804248" y="4365104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орёл-могильник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622" name="Picture 46" descr="http://upload.wikimedia.org/wikipedia/commons/thumb/d/dc/Peregrine_Falcon_12.jpg/250px-Peregrine_Falcon_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404664"/>
            <a:ext cx="1562437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6876256" y="2060848"/>
            <a:ext cx="160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сокол-сапсан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626" name="Picture 50" descr="http://im1-tub-ru.yandex.net/i?id=213273826-70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4797152"/>
            <a:ext cx="1800200" cy="13301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7" name="Прямоугольник 36"/>
          <p:cNvSpPr/>
          <p:nvPr/>
        </p:nvSpPr>
        <p:spPr>
          <a:xfrm>
            <a:off x="8028384" y="508518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беркут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Кандалакшский заповедник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908720"/>
            <a:ext cx="3923928" cy="2616101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Расположился к северу от Полярного круга в Мурманской области на берегах Белого и Балтийского морей. Сотрудники заповедника занимаются кольцеванием птиц. </a:t>
            </a:r>
          </a:p>
          <a:p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1750" name="Picture 6" descr="http://im1-tub-ru.yandex.net/i?id=133929286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3033456" cy="24332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1754" name="Picture 10" descr="http://im6-tub-ru.yandex.net/i?id=440736095-32-72&amp;n=21"/>
          <p:cNvPicPr>
            <a:picLocks noChangeAspect="1" noChangeArrowheads="1"/>
          </p:cNvPicPr>
          <p:nvPr/>
        </p:nvPicPr>
        <p:blipFill>
          <a:blip r:embed="rId4" cstate="print"/>
          <a:srcRect r="1485"/>
          <a:stretch>
            <a:fillRect/>
          </a:stretch>
        </p:blipFill>
        <p:spPr bwMode="auto">
          <a:xfrm>
            <a:off x="3995936" y="3645024"/>
            <a:ext cx="3395187" cy="21904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1758" name="Picture 14" descr="http://im3-tub-ru.yandex.net/i?id=173278193-40-72&amp;n=21"/>
          <p:cNvPicPr>
            <a:picLocks noChangeAspect="1" noChangeArrowheads="1"/>
          </p:cNvPicPr>
          <p:nvPr/>
        </p:nvPicPr>
        <p:blipFill>
          <a:blip r:embed="rId5" cstate="print"/>
          <a:srcRect b="7436"/>
          <a:stretch>
            <a:fillRect/>
          </a:stretch>
        </p:blipFill>
        <p:spPr bwMode="auto">
          <a:xfrm>
            <a:off x="755576" y="3717032"/>
            <a:ext cx="2660506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85010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	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Растительны</a:t>
            </a: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й </a:t>
            </a:r>
            <a:r>
              <a:rPr lang="ru-RU" sz="2800" b="1" dirty="0" smtClean="0">
                <a:solidFill>
                  <a:srgbClr val="C00000"/>
                </a:solidFill>
                <a:cs typeface="Arial" pitchFamily="34" charset="0"/>
              </a:rPr>
              <a:t>мир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09120"/>
            <a:ext cx="5328592" cy="1569660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В заповеднике в настоящее время известно около 700 видов  растений.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Много мхов и лишайников.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4" name="Picture 8" descr="http://im6-tub-ru.yandex.net/i?id=60647564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1632182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9702" name="Picture 6" descr="http://im5-tub-ru.yandex.net/i?id=607419657-3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437112"/>
            <a:ext cx="2487156" cy="16729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2770" name="Picture 2" descr="http://im3-tub-ru.yandex.net/i?id=148867321-41-72&amp;n=21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1306880" y="2671884"/>
            <a:ext cx="1224136" cy="16249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2772" name="Picture 4" descr="http://im5-tub-ru.yandex.net/i?id=149834298-3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692696"/>
            <a:ext cx="2053668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2774" name="Picture 6" descr="http://im4-tub-ru.yandex.net/i?id=148780116-28-72&amp;n=21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3995936" y="1052736"/>
            <a:ext cx="1533525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2778" name="Picture 10" descr="http://im3-tub-ru.yandex.net/i?id=500951085-48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564904"/>
            <a:ext cx="2232248" cy="16741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9700" name="Picture 4" descr="http://im4-tub-ru.yandex.net/i?id=121483006-28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2708920"/>
            <a:ext cx="2143918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ЖИВОТНЫЙ МИР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941168"/>
            <a:ext cx="7344816" cy="1200329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Кандалакшский заповедник – это царство пернатых. На крутых обрывах здесь гнездятся птицы, образуя большие птичьи базары.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73016"/>
            <a:ext cx="298782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Гага — это ценнейшая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птица нашего Севера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/>
          </a:p>
        </p:txBody>
      </p:sp>
      <p:pic>
        <p:nvPicPr>
          <p:cNvPr id="30724" name="Picture 4" descr="http://im7-tub-ru.yandex.net/i?id=203677314-1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2420909" cy="16431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30" name="Picture 10" descr="http://im2-tub-ru.yandex.net/i?id=157537015-53-72&amp;n=21"/>
          <p:cNvPicPr>
            <a:picLocks noChangeAspect="1" noChangeArrowheads="1"/>
          </p:cNvPicPr>
          <p:nvPr/>
        </p:nvPicPr>
        <p:blipFill>
          <a:blip r:embed="rId4" cstate="print"/>
          <a:srcRect l="7378" t="6361" r="6546" b="7759"/>
          <a:stretch>
            <a:fillRect/>
          </a:stretch>
        </p:blipFill>
        <p:spPr bwMode="auto">
          <a:xfrm>
            <a:off x="6228184" y="476672"/>
            <a:ext cx="2520280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164288" y="2564904"/>
            <a:ext cx="914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кайры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32" name="Picture 12" descr="http://im6-tub-ru.yandex.net/i?id=445433778-6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052736"/>
            <a:ext cx="1925974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499992" y="2420888"/>
            <a:ext cx="969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тупики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4" name="Picture 14" descr="http://im3-tub-ru.yandex.net/i?id=167936183-37-72&amp;n=21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4067944" y="2780928"/>
            <a:ext cx="1990725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283968" y="4293096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чистики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8" name="Picture 18" descr="http://im5-tub-ru.yandex.net/i?id=81597901-46-72&amp;n=21"/>
          <p:cNvPicPr>
            <a:picLocks noChangeAspect="1" noChangeArrowheads="1"/>
          </p:cNvPicPr>
          <p:nvPr/>
        </p:nvPicPr>
        <p:blipFill>
          <a:blip r:embed="rId7" cstate="print"/>
          <a:srcRect l="6791" t="9643" r="7187" b="9994"/>
          <a:stretch>
            <a:fillRect/>
          </a:stretch>
        </p:blipFill>
        <p:spPr bwMode="auto">
          <a:xfrm>
            <a:off x="6300192" y="3068960"/>
            <a:ext cx="2520280" cy="16580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1268760"/>
            <a:ext cx="7056784" cy="1656184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это заповедная территория, т. е. находящаяся под особой охраной, под запретом с целью сберечь редкие породы растений, животных.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из словаря Ушакова)</a:t>
            </a:r>
          </a:p>
          <a:p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Заповедник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28092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 </a:t>
            </a: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6868" name="Picture 4" descr="http://im7-tub-ru.yandex.net/i?id=4210779-31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6372200" y="3212976"/>
            <a:ext cx="2189043" cy="1728192"/>
          </a:xfrm>
          <a:prstGeom prst="rect">
            <a:avLst/>
          </a:prstGeom>
          <a:noFill/>
        </p:spPr>
      </p:pic>
      <p:pic>
        <p:nvPicPr>
          <p:cNvPr id="36870" name="Picture 6" descr="http://im3-tub-ru.yandex.net/i?id=79392538-47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132" t="5040" r="7284" b="9281"/>
          <a:stretch>
            <a:fillRect/>
          </a:stretch>
        </p:blipFill>
        <p:spPr bwMode="auto">
          <a:xfrm>
            <a:off x="8028384" y="5229200"/>
            <a:ext cx="864096" cy="1224136"/>
          </a:xfrm>
          <a:prstGeom prst="rect">
            <a:avLst/>
          </a:prstGeom>
          <a:noFill/>
        </p:spPr>
      </p:pic>
      <p:pic>
        <p:nvPicPr>
          <p:cNvPr id="7" name="Picture 6" descr="http://im3-tub-ru.yandex.net/i?id=79392538-47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132" t="5040" r="7284" b="9281"/>
          <a:stretch>
            <a:fillRect/>
          </a:stretch>
        </p:blipFill>
        <p:spPr bwMode="auto">
          <a:xfrm rot="18360440">
            <a:off x="7265340" y="5326462"/>
            <a:ext cx="864096" cy="1224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356992"/>
            <a:ext cx="5760640" cy="2431435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indent="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это заповедное место, где оберегаются и сохраняются редкие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и ценные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 растения и животные, уникальные участки природы, культурные ценности.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                 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из словаря Ожегова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)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75034123-1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340768"/>
            <a:ext cx="2592288" cy="17129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2" name="Picture 8" descr="http://im2-tub-ru.yandex.net/i?id=23349729-5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764704"/>
            <a:ext cx="2772308" cy="18482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6" name="Picture 2" descr="http://im7-tub-ru.yandex.net/i?id=234862491-5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6872"/>
            <a:ext cx="1728192" cy="2294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44000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ПРИОКСКО-ТЕРРАСНЫЙ </a:t>
            </a:r>
            <a:b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ЗАПОВЕДНИК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157192"/>
            <a:ext cx="7488832" cy="1015663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1945 г. югу от Москвы, около самой большой реки Московской области – Оки образован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центральный </a:t>
            </a:r>
            <a:r>
              <a:rPr lang="ru-RU" sz="2000" dirty="0" err="1" smtClean="0">
                <a:solidFill>
                  <a:srgbClr val="C00000"/>
                </a:solidFill>
                <a:latin typeface="+mj-lt"/>
              </a:rPr>
              <a:t>зубриный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 питомник России.</a:t>
            </a:r>
          </a:p>
        </p:txBody>
      </p:sp>
      <p:pic>
        <p:nvPicPr>
          <p:cNvPr id="1030" name="Picture 6" descr="http://im6-tub-ru.yandex.net/i?id=45697206-58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996952"/>
            <a:ext cx="2784310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РАСТИТЕЛЬНЫ</a:t>
            </a: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Й МИР</a:t>
            </a:r>
            <a:endParaRPr lang="ru-RU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7584" y="4644207"/>
            <a:ext cx="7848872" cy="1569660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десь можно встретить хвойные леса, сосновые боры, дубравы и березняки.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im6-tub-ru.yandex.net/i?id=39837498-09-72&amp;n=2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6600"/>
          <a:stretch>
            <a:fillRect/>
          </a:stretch>
        </p:blipFill>
        <p:spPr bwMode="auto">
          <a:xfrm>
            <a:off x="7020272" y="548680"/>
            <a:ext cx="1674268" cy="209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9" name="Picture 7" descr="http://im7-tub-ru.yandex.net/i?id=517055010-2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4"/>
            <a:ext cx="2359149" cy="15727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5" name="Picture 3" descr="http://im4-tub-ru.yandex.net/i?id=440895945-21-72&amp;n=21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2611" t="3333" r="3639" b="3333"/>
          <a:stretch>
            <a:fillRect/>
          </a:stretch>
        </p:blipFill>
        <p:spPr bwMode="auto">
          <a:xfrm>
            <a:off x="1478228" y="1268760"/>
            <a:ext cx="4173892" cy="29966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Животный мир</a:t>
            </a:r>
            <a:endParaRPr lang="ru-RU" sz="2800" dirty="0"/>
          </a:p>
        </p:txBody>
      </p:sp>
      <p:pic>
        <p:nvPicPr>
          <p:cNvPr id="2050" name="Picture 2" descr="http://im7-tub-ru.yandex.net/i?id=145355418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157192"/>
            <a:ext cx="1404156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2" name="Picture 4" descr="http://im6-tub-ru.yandex.net/i?id=266182190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2208246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4" name="Picture 6" descr="http://im2-tub-ru.yandex.net/i?id=571037679-5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6672"/>
            <a:ext cx="19050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6" name="Picture 8" descr="http://im0-tub-ru.yandex.net/i?id=161988225-24-72&amp;n=21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18900" r="13061"/>
          <a:stretch>
            <a:fillRect/>
          </a:stretch>
        </p:blipFill>
        <p:spPr bwMode="auto">
          <a:xfrm>
            <a:off x="5292080" y="3501008"/>
            <a:ext cx="1296144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8" name="Picture 10" descr="http://im7-tub-ru.yandex.net/i?id=123646365-16-72&amp;n=21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6804248" y="2276872"/>
            <a:ext cx="190500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60" name="Picture 12" descr="http://im5-tub-ru.yandex.net/i?id=154455115-31-72&amp;n=21"/>
          <p:cNvPicPr>
            <a:picLocks noChangeAspect="1" noChangeArrowheads="1"/>
          </p:cNvPicPr>
          <p:nvPr/>
        </p:nvPicPr>
        <p:blipFill>
          <a:blip r:embed="rId8" cstate="print"/>
          <a:srcRect l="3635" t="5040" r="1867" b="4241"/>
          <a:stretch>
            <a:fillRect/>
          </a:stretch>
        </p:blipFill>
        <p:spPr bwMode="auto">
          <a:xfrm>
            <a:off x="6804248" y="4077072"/>
            <a:ext cx="1872208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62" name="Picture 14" descr="http://im4-tub-ru.yandex.net/i?id=359296552-34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1152" y="1412776"/>
            <a:ext cx="2724783" cy="14649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660232" y="1916832"/>
            <a:ext cx="2284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сибирская косуля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3717032"/>
            <a:ext cx="870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кабан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5445224"/>
            <a:ext cx="101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бобры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068960"/>
            <a:ext cx="4464496" cy="1938992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Зубр – древнее животное, его считают современником мамонта. Сейчас эти лесные старожилы занесены в Красную книгу.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364088" y="2924944"/>
            <a:ext cx="899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рысь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515719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ёж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kinderquest.ru/files/Gallery/u57/37/651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15719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i="1" dirty="0" smtClean="0">
                <a:solidFill>
                  <a:srgbClr val="66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Будь природе другом!</a:t>
            </a:r>
            <a:endParaRPr lang="ru-RU" sz="4400" b="1" i="1" dirty="0">
              <a:solidFill>
                <a:srgbClr val="66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586814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Без природы в мире людям 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Даже дня прожить нельзя.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 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Так давайте к ней мы будем 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Относиться, как друзья.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50199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6408712" cy="1152128"/>
          </a:xfr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настоящее время в   России насчитывается 100 заповедников  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35 национальных парков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581128"/>
            <a:ext cx="7200800" cy="830997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В 2012—2020 годах планируется создать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11 новых заповедников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780928"/>
            <a:ext cx="7416824" cy="1200329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Площадь территории заповедников в России составляет более 340 тыс. км², что сопоставимо с территорией Финляндии. 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12768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Для чего нужны заповедники?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59632" y="2924944"/>
            <a:ext cx="6480720" cy="1200329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Заповедники сохраняют 80% видового богатства растительного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животного мира.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21" name="Picture 9" descr="http://im6-tub-ru.yandex.net/i?id=179117927-70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79512" y="4149080"/>
            <a:ext cx="1500758" cy="1500758"/>
          </a:xfrm>
          <a:prstGeom prst="rect">
            <a:avLst/>
          </a:prstGeom>
          <a:noFill/>
        </p:spPr>
      </p:pic>
      <p:pic>
        <p:nvPicPr>
          <p:cNvPr id="38923" name="Picture 11" descr="http://im2-tub-ru.yandex.net/i?id=195967907-34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851920" y="4221088"/>
            <a:ext cx="2789251" cy="2225467"/>
          </a:xfrm>
          <a:prstGeom prst="rect">
            <a:avLst/>
          </a:prstGeom>
          <a:noFill/>
        </p:spPr>
      </p:pic>
      <p:pic>
        <p:nvPicPr>
          <p:cNvPr id="38915" name="Picture 3" descr="http://im0-tub-ru.yandex.net/i?id=10345948-24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948264" y="5373216"/>
            <a:ext cx="1284734" cy="1284734"/>
          </a:xfrm>
          <a:prstGeom prst="rect">
            <a:avLst/>
          </a:prstGeom>
          <a:noFill/>
        </p:spPr>
      </p:pic>
      <p:pic>
        <p:nvPicPr>
          <p:cNvPr id="38925" name="Picture 13" descr="http://im6-tub-ru.yandex.net/i?id=187076676-11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50" r="13482"/>
          <a:stretch>
            <a:fillRect/>
          </a:stretch>
        </p:blipFill>
        <p:spPr bwMode="auto">
          <a:xfrm>
            <a:off x="7092280" y="1916832"/>
            <a:ext cx="2051720" cy="2290548"/>
          </a:xfrm>
          <a:prstGeom prst="rect">
            <a:avLst/>
          </a:prstGeom>
          <a:noFill/>
        </p:spPr>
      </p:pic>
      <p:pic>
        <p:nvPicPr>
          <p:cNvPr id="38931" name="Picture 19" descr="http://im0-tub-ru.yandex.net/i?id=111270442-30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352860">
            <a:off x="6944740" y="4021036"/>
            <a:ext cx="1790700" cy="1428750"/>
          </a:xfrm>
          <a:prstGeom prst="rect">
            <a:avLst/>
          </a:prstGeom>
          <a:noFill/>
        </p:spPr>
      </p:pic>
      <p:pic>
        <p:nvPicPr>
          <p:cNvPr id="38933" name="Picture 21" descr="http://im6-tub-ru.yandex.net/i?id=185601926-37-72&amp;n=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23528" y="2060848"/>
            <a:ext cx="1985501" cy="1584176"/>
          </a:xfrm>
          <a:prstGeom prst="rect">
            <a:avLst/>
          </a:prstGeom>
          <a:noFill/>
        </p:spPr>
      </p:pic>
      <p:pic>
        <p:nvPicPr>
          <p:cNvPr id="38935" name="Picture 23" descr="http://im6-tub-ru.yandex.net/i?id=182998959-14-72&amp;n=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1331011">
            <a:off x="1679111" y="4938319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Баргузинский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заповедник 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052736"/>
            <a:ext cx="3528392" cy="2677656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является старейшим государственным заповедником России (Бурятия), образован 11 января 1917г.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 для спасения 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баргузинского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соболя.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im0-tub-ru.yandex.net/i?id=154188420-26-72&amp;n=2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39552" y="3501008"/>
            <a:ext cx="2781910" cy="21847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6" name="Picture 4" descr="http://im1-tub-ru.yandex.net/i?id=306201383-4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096873" cy="2154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8" name="Picture 6" descr="http://im2-tub-ru.yandex.net/i?id=296879324-5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340768"/>
            <a:ext cx="3381496" cy="18997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80" name="Picture 8" descr="http://im6-tub-ru.yandex.net/i?id=381836366-16-72&amp;n=21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20181542">
            <a:off x="3875711" y="4162939"/>
            <a:ext cx="2212016" cy="16590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Растительный мир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4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59632" y="1484784"/>
            <a:ext cx="1845727" cy="18735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5" descr="barguzinskij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0152" y="1052736"/>
            <a:ext cx="2827815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6" name="Picture 2" descr="http://im0-tub-ru.yandex.net/i?id=97494096-20-72&amp;n=21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3323861" y="1124744"/>
            <a:ext cx="2289043" cy="17167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19872" y="3140968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родиола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розовая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0-tub-ru.yandex.net/i?id=433318498-19-72&amp;n=21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779912" y="3933056"/>
            <a:ext cx="2088232" cy="16143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07904" y="5589240"/>
            <a:ext cx="2195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башмачник</a:t>
            </a:r>
          </a:p>
        </p:txBody>
      </p:sp>
      <p:pic>
        <p:nvPicPr>
          <p:cNvPr id="1035" name="Picture 11" descr="http://im0-tub-ru.yandex.net/i?id=139234048-59-72&amp;n=21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6588224" y="3645024"/>
            <a:ext cx="1533525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228184" y="5301208"/>
            <a:ext cx="241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любка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двулистая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789040"/>
            <a:ext cx="2952328" cy="1631216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На территории  заповедника выявлено свыше 600 видов растений. 55 видов редких растений.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Животный мир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image_page_68_194"/>
          <p:cNvPicPr>
            <a:picLocks noChangeAspect="1" noChangeArrowheads="1"/>
          </p:cNvPicPr>
          <p:nvPr/>
        </p:nvPicPr>
        <p:blipFill>
          <a:blip r:embed="rId3" cstate="print"/>
          <a:srcRect l="2106" t="15085" r="15777" b="3458"/>
          <a:stretch>
            <a:fillRect/>
          </a:stretch>
        </p:blipFill>
        <p:spPr bwMode="auto">
          <a:xfrm>
            <a:off x="1187625" y="1124745"/>
            <a:ext cx="2304256" cy="15952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2780928"/>
            <a:ext cx="113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кабарга</a:t>
            </a:r>
          </a:p>
        </p:txBody>
      </p:sp>
      <p:pic>
        <p:nvPicPr>
          <p:cNvPr id="5" name="Picture 46" descr="image_page_68_191"/>
          <p:cNvPicPr>
            <a:picLocks noChangeAspect="1" noChangeArrowheads="1"/>
          </p:cNvPicPr>
          <p:nvPr/>
        </p:nvPicPr>
        <p:blipFill>
          <a:blip r:embed="rId4" cstate="print"/>
          <a:srcRect l="18471" r="15854"/>
          <a:stretch>
            <a:fillRect/>
          </a:stretch>
        </p:blipFill>
        <p:spPr bwMode="auto">
          <a:xfrm>
            <a:off x="6588224" y="548680"/>
            <a:ext cx="1656184" cy="17599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660232" y="2420888"/>
            <a:ext cx="2007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бурый медведь</a:t>
            </a:r>
          </a:p>
        </p:txBody>
      </p:sp>
      <p:pic>
        <p:nvPicPr>
          <p:cNvPr id="2050" name="Picture 2" descr="http://im5-tub-ru.yandex.net/i?id=93446041-43-72&amp;n=21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 rot="21186259">
            <a:off x="3917334" y="3386948"/>
            <a:ext cx="1770589" cy="11963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355976" y="4725144"/>
            <a:ext cx="1387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бурозубка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2" name="Picture 4" descr="http://im4-tub-ru.yandex.net/i?id=188841088-2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869160"/>
            <a:ext cx="1411837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940152" y="6093296"/>
            <a:ext cx="2790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остромордая лягушка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4" name="Picture 6" descr="http://im1-tub-ru.yandex.net/i?id=47564415-38-72&amp;n=21"/>
          <p:cNvPicPr>
            <a:picLocks noChangeAspect="1" noChangeArrowheads="1"/>
          </p:cNvPicPr>
          <p:nvPr/>
        </p:nvPicPr>
        <p:blipFill>
          <a:blip r:embed="rId7" cstate="print"/>
          <a:srcRect l="11111"/>
          <a:stretch>
            <a:fillRect/>
          </a:stretch>
        </p:blipFill>
        <p:spPr bwMode="auto">
          <a:xfrm>
            <a:off x="899592" y="3356992"/>
            <a:ext cx="1944216" cy="14581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39552" y="5085184"/>
            <a:ext cx="5400600" cy="1200329"/>
          </a:xfrm>
          <a:prstGeom prst="rect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39 видов зверей, птиц – около 230 видов. Самый ценный обитатель леса - </a:t>
            </a:r>
            <a:r>
              <a:rPr lang="ru-RU" sz="2400" dirty="0" err="1" smtClean="0">
                <a:solidFill>
                  <a:srgbClr val="C00000"/>
                </a:solidFill>
                <a:latin typeface="+mj-lt"/>
              </a:rPr>
              <a:t>баргузинский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соболь.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6" name="Picture 8" descr="http://im0-tub-ru.yandex.net/i?id=463307767-69-72&amp;n=21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3851920" y="1052736"/>
            <a:ext cx="1944216" cy="14581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3851920" y="2636912"/>
            <a:ext cx="209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мохноногий сыч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8" name="Picture 10" descr="http://im6-tub-ru.yandex.net/i?id=174870030-13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90931">
            <a:off x="6481997" y="3020746"/>
            <a:ext cx="2088232" cy="14637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300192" y="4509120"/>
            <a:ext cx="1868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белка - летяга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Астраханский заповедник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://im4-tub-ru.yandex.net/i?id=486593046-09-72&amp;n=2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96136" y="1052736"/>
            <a:ext cx="2784309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6632" name="Picture 8" descr="http://im3-tub-ru.yandex.net/i?id=247758509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73016"/>
            <a:ext cx="3139549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6636" name="Picture 12" descr="http://im3-tub-ru.yandex.net/i?id=624783911-6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2808312" cy="20905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475656" y="1124744"/>
            <a:ext cx="4032448" cy="2308324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Первый заповедник, организованным советской властью в России с целью охраны уникальной природы дельты реки Волга.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8" name="Picture 14" descr="http://im4-tub-ru.yandex.net/i?id=398969806-6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221088"/>
            <a:ext cx="2064229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ok\Desktop\1613447866_41-p-fon-dlya-prezentatsii-pro-ptits-dlya-detei-46 —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Растительный мир</a:t>
            </a:r>
            <a:endParaRPr lang="ru-RU" sz="36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31640" y="5301208"/>
            <a:ext cx="6912768" cy="830997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Только в Астраханском заповеднике  растут водяной орех и лотос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орехоносный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http://im7-tub-ru.yandex.net/i?id=96059568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2376264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2780928"/>
            <a:ext cx="1861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водяной орех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211960" y="4869160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марсилея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2" name="Picture 10" descr="http://im6-tub-ru.yandex.net/i?id=309647353-20-72&amp;n=21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372200" y="3140968"/>
            <a:ext cx="2208245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876256" y="4869160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сальвиния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5" name="Picture 13" descr="http://im0-tub-ru.yandex.net/i?id=172829490-1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84984"/>
            <a:ext cx="2152650" cy="1428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8689" name="Picture 17" descr="http://im1-tub-ru.yandex.net/i?id=118307700-0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052736"/>
            <a:ext cx="1763665" cy="13227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8687" name="Picture 15" descr="http://im4-tub-ru.yandex.net/i?id=41376798-2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052736"/>
            <a:ext cx="1946058" cy="13577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508104" y="2492896"/>
            <a:ext cx="2499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лотос </a:t>
            </a:r>
            <a:r>
              <a:rPr lang="ru-RU" sz="2000" dirty="0" err="1" smtClean="0">
                <a:solidFill>
                  <a:srgbClr val="C00000"/>
                </a:solidFill>
                <a:latin typeface="+mj-lt"/>
              </a:rPr>
              <a:t>орехоносный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9458" name="Picture 2" descr="http://im2-tub-ru.yandex.net/i?id=739377357-23-72&amp;n=21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1979712" y="1052736"/>
            <a:ext cx="1777637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FF99"/>
        </a:solidFill>
        <a:ln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514</Words>
  <Application>Microsoft Office PowerPoint</Application>
  <PresentationFormat>Экран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Заповедник </vt:lpstr>
      <vt:lpstr>В настоящее время в   России насчитывается 100 заповедников  и  35 национальных парков</vt:lpstr>
      <vt:lpstr> Для чего нужны заповедники? </vt:lpstr>
      <vt:lpstr>Баргузинский заповедник  </vt:lpstr>
      <vt:lpstr>Растительный мир</vt:lpstr>
      <vt:lpstr>Животный мир</vt:lpstr>
      <vt:lpstr>Астраханский заповедник </vt:lpstr>
      <vt:lpstr>     Растительный мир</vt:lpstr>
      <vt:lpstr>     Животный мир</vt:lpstr>
      <vt:lpstr>  Большой Арктический  заповедник  </vt:lpstr>
      <vt:lpstr>Растительный мир</vt:lpstr>
      <vt:lpstr>Животный мир</vt:lpstr>
      <vt:lpstr>Галичья гора</vt:lpstr>
      <vt:lpstr>Растительный мир</vt:lpstr>
      <vt:lpstr>Животный мир</vt:lpstr>
      <vt:lpstr>Кандалакшский заповедник </vt:lpstr>
      <vt:lpstr>               Растительный мир</vt:lpstr>
      <vt:lpstr>ЖИВОТНЫЙ МИР</vt:lpstr>
      <vt:lpstr> ПРИОКСКО-ТЕРРАСНЫЙ  ЗАПОВЕДНИК  </vt:lpstr>
      <vt:lpstr> РАСТИТЕЛЬНЫЙ МИР</vt:lpstr>
      <vt:lpstr>Животный мир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ok</cp:lastModifiedBy>
  <cp:revision>135</cp:revision>
  <dcterms:created xsi:type="dcterms:W3CDTF">2013-08-20T20:39:06Z</dcterms:created>
  <dcterms:modified xsi:type="dcterms:W3CDTF">2023-01-09T12:05:21Z</dcterms:modified>
</cp:coreProperties>
</file>